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61" r:id="rId4"/>
    <p:sldId id="258" r:id="rId5"/>
    <p:sldId id="276" r:id="rId6"/>
    <p:sldId id="277" r:id="rId7"/>
    <p:sldId id="27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9933"/>
    <a:srgbClr val="FFFFCC"/>
    <a:srgbClr val="FFFF99"/>
    <a:srgbClr val="8080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68" autoAdjust="0"/>
    <p:restoredTop sz="94660"/>
  </p:normalViewPr>
  <p:slideViewPr>
    <p:cSldViewPr snapToGrid="0">
      <p:cViewPr varScale="1">
        <p:scale>
          <a:sx n="88" d="100"/>
          <a:sy n="88" d="100"/>
        </p:scale>
        <p:origin x="109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CA571D-9389-4488-BC00-E4DDE2BA6F97}" type="datetimeFigureOut">
              <a:rPr lang="lv-LV" smtClean="0"/>
              <a:pPr/>
              <a:t>14.11.2019</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532A0D-FAAA-46A5-BD19-79E9C81DA670}"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9A8B974-3529-49AE-BFEF-9280A46966D9}" type="datetime1">
              <a:rPr lang="en-US" smtClean="0"/>
              <a:pPr/>
              <a:t>11/14/2019</a:t>
            </a:fld>
            <a:endParaRPr lang="en-US"/>
          </a:p>
        </p:txBody>
      </p:sp>
      <p:sp>
        <p:nvSpPr>
          <p:cNvPr id="19" name="Footer Placeholder 18"/>
          <p:cNvSpPr>
            <a:spLocks noGrp="1"/>
          </p:cNvSpPr>
          <p:nvPr>
            <p:ph type="ftr" sz="quarter" idx="11"/>
          </p:nvPr>
        </p:nvSpPr>
        <p:spPr/>
        <p:txBody>
          <a:bodyPr/>
          <a:lstStyle/>
          <a:p>
            <a:r>
              <a:rPr lang="en-US"/>
              <a:t>This project has been funded with support from the European Commission.  This publication [communication] reflects the views only of the author, and the Commission cannot be held responsible for any use which may be made of the information contained there</a:t>
            </a:r>
          </a:p>
        </p:txBody>
      </p:sp>
      <p:sp>
        <p:nvSpPr>
          <p:cNvPr id="27" name="Slide Number Placeholder 26"/>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0ED0348-F4D3-4577-BA1F-E5D6A67938DD}" type="datetime1">
              <a:rPr lang="en-US" smtClean="0"/>
              <a:pPr/>
              <a:t>11/14/2019</a:t>
            </a:fld>
            <a:endParaRPr lang="en-US"/>
          </a:p>
        </p:txBody>
      </p:sp>
      <p:sp>
        <p:nvSpPr>
          <p:cNvPr id="5" name="Footer Placeholder 4"/>
          <p:cNvSpPr>
            <a:spLocks noGrp="1"/>
          </p:cNvSpPr>
          <p:nvPr>
            <p:ph type="ftr" sz="quarter" idx="11"/>
          </p:nvPr>
        </p:nvSpPr>
        <p:spPr/>
        <p:txBody>
          <a:bodyPr/>
          <a:lstStyle/>
          <a:p>
            <a:r>
              <a:rPr lang="en-US"/>
              <a:t>This project has been funded with support from the European Commission.  This publication [communication] reflects the views only of the author, and the Commission cannot be held responsible for any use which may be made of the information contained there</a:t>
            </a:r>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702BB76-8EFA-4502-98DC-E13E9F17F550}" type="datetime1">
              <a:rPr lang="en-US" smtClean="0"/>
              <a:pPr/>
              <a:t>11/14/2019</a:t>
            </a:fld>
            <a:endParaRPr lang="en-US"/>
          </a:p>
        </p:txBody>
      </p:sp>
      <p:sp>
        <p:nvSpPr>
          <p:cNvPr id="5" name="Footer Placeholder 4"/>
          <p:cNvSpPr>
            <a:spLocks noGrp="1"/>
          </p:cNvSpPr>
          <p:nvPr>
            <p:ph type="ftr" sz="quarter" idx="11"/>
          </p:nvPr>
        </p:nvSpPr>
        <p:spPr/>
        <p:txBody>
          <a:bodyPr/>
          <a:lstStyle/>
          <a:p>
            <a:r>
              <a:rPr lang="en-US"/>
              <a:t>This project has been funded with support from the European Commission.  This publication [communication] reflects the views only of the author, and the Commission cannot be held responsible for any use which may be made of the information contained there</a:t>
            </a:r>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DDA906-D599-4554-B914-480BC9AE89A8}" type="datetime1">
              <a:rPr lang="en-US" smtClean="0"/>
              <a:pPr/>
              <a:t>11/14/2019</a:t>
            </a:fld>
            <a:endParaRPr lang="en-US"/>
          </a:p>
        </p:txBody>
      </p:sp>
      <p:sp>
        <p:nvSpPr>
          <p:cNvPr id="5" name="Footer Placeholder 4"/>
          <p:cNvSpPr>
            <a:spLocks noGrp="1"/>
          </p:cNvSpPr>
          <p:nvPr>
            <p:ph type="ftr" sz="quarter" idx="11"/>
          </p:nvPr>
        </p:nvSpPr>
        <p:spPr/>
        <p:txBody>
          <a:bodyPr/>
          <a:lstStyle/>
          <a:p>
            <a:r>
              <a:rPr lang="en-US"/>
              <a:t>This project has been funded with support from the European Commission.  This publication [communication] reflects the views only of the author, and the Commission cannot be held responsible for any use which may be made of the information contained there</a:t>
            </a:r>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BB8E0DA-6A58-4645-9523-9F870156B28A}" type="datetime1">
              <a:rPr lang="en-US" smtClean="0"/>
              <a:pPr/>
              <a:t>11/14/2019</a:t>
            </a:fld>
            <a:endParaRPr lang="en-US"/>
          </a:p>
        </p:txBody>
      </p:sp>
      <p:sp>
        <p:nvSpPr>
          <p:cNvPr id="5" name="Footer Placeholder 4"/>
          <p:cNvSpPr>
            <a:spLocks noGrp="1"/>
          </p:cNvSpPr>
          <p:nvPr>
            <p:ph type="ftr" sz="quarter" idx="11"/>
          </p:nvPr>
        </p:nvSpPr>
        <p:spPr/>
        <p:txBody>
          <a:bodyPr/>
          <a:lstStyle/>
          <a:p>
            <a:r>
              <a:rPr lang="en-US"/>
              <a:t>This project has been funded with support from the European Commission.  This publication [communication] reflects the views only of the author, and the Commission cannot be held responsible for any use which may be made of the information contained there</a:t>
            </a:r>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9B3C7B1-0C86-4D2D-B315-2528232245CF}" type="datetime1">
              <a:rPr lang="en-US" smtClean="0"/>
              <a:pPr/>
              <a:t>11/14/2019</a:t>
            </a:fld>
            <a:endParaRPr lang="en-US"/>
          </a:p>
        </p:txBody>
      </p:sp>
      <p:sp>
        <p:nvSpPr>
          <p:cNvPr id="6" name="Footer Placeholder 5"/>
          <p:cNvSpPr>
            <a:spLocks noGrp="1"/>
          </p:cNvSpPr>
          <p:nvPr>
            <p:ph type="ftr" sz="quarter" idx="11"/>
          </p:nvPr>
        </p:nvSpPr>
        <p:spPr/>
        <p:txBody>
          <a:bodyPr/>
          <a:lstStyle/>
          <a:p>
            <a:r>
              <a:rPr lang="en-US"/>
              <a:t>This project has been funded with support from the European Commission.  This publication [communication] reflects the views only of the author, and the Commission cannot be held responsible for any use which may be made of the information contained there</a:t>
            </a:r>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FC3F4C8-B35E-40E8-AEBF-6306831B7F33}" type="datetime1">
              <a:rPr lang="en-US" smtClean="0"/>
              <a:pPr/>
              <a:t>11/14/2019</a:t>
            </a:fld>
            <a:endParaRPr lang="en-US"/>
          </a:p>
        </p:txBody>
      </p:sp>
      <p:sp>
        <p:nvSpPr>
          <p:cNvPr id="8" name="Footer Placeholder 7"/>
          <p:cNvSpPr>
            <a:spLocks noGrp="1"/>
          </p:cNvSpPr>
          <p:nvPr>
            <p:ph type="ftr" sz="quarter" idx="11"/>
          </p:nvPr>
        </p:nvSpPr>
        <p:spPr/>
        <p:txBody>
          <a:bodyPr/>
          <a:lstStyle/>
          <a:p>
            <a:r>
              <a:rPr lang="en-US"/>
              <a:t>This project has been funded with support from the European Commission.  This publication [communication] reflects the views only of the author, and the Commission cannot be held responsible for any use which may be made of the information contained there</a:t>
            </a:r>
          </a:p>
        </p:txBody>
      </p:sp>
      <p:sp>
        <p:nvSpPr>
          <p:cNvPr id="9" name="Slide Number Placeholder 8"/>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E47AE8C-50B3-48CB-A1F1-E17D1286BDD4}" type="datetime1">
              <a:rPr lang="en-US" smtClean="0"/>
              <a:pPr/>
              <a:t>11/14/2019</a:t>
            </a:fld>
            <a:endParaRPr lang="en-US"/>
          </a:p>
        </p:txBody>
      </p:sp>
      <p:sp>
        <p:nvSpPr>
          <p:cNvPr id="4" name="Footer Placeholder 3"/>
          <p:cNvSpPr>
            <a:spLocks noGrp="1"/>
          </p:cNvSpPr>
          <p:nvPr>
            <p:ph type="ftr" sz="quarter" idx="11"/>
          </p:nvPr>
        </p:nvSpPr>
        <p:spPr/>
        <p:txBody>
          <a:bodyPr/>
          <a:lstStyle/>
          <a:p>
            <a:r>
              <a:rPr lang="en-US"/>
              <a:t>This project has been funded with support from the European Commission.  This publication [communication] reflects the views only of the author, and the Commission cannot be held responsible for any use which may be made of the information contained there</a:t>
            </a:r>
          </a:p>
        </p:txBody>
      </p:sp>
      <p:sp>
        <p:nvSpPr>
          <p:cNvPr id="5" name="Slide Number Placeholder 4"/>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DF93B-43B1-4F55-A564-E72A39DA6262}" type="datetime1">
              <a:rPr lang="en-US" smtClean="0"/>
              <a:pPr/>
              <a:t>11/14/2019</a:t>
            </a:fld>
            <a:endParaRPr lang="en-US"/>
          </a:p>
        </p:txBody>
      </p:sp>
      <p:sp>
        <p:nvSpPr>
          <p:cNvPr id="3" name="Footer Placeholder 2"/>
          <p:cNvSpPr>
            <a:spLocks noGrp="1"/>
          </p:cNvSpPr>
          <p:nvPr>
            <p:ph type="ftr" sz="quarter" idx="11"/>
          </p:nvPr>
        </p:nvSpPr>
        <p:spPr/>
        <p:txBody>
          <a:bodyPr/>
          <a:lstStyle/>
          <a:p>
            <a:r>
              <a:rPr lang="en-US"/>
              <a:t>This project has been funded with support from the European Commission.  This publication [communication] reflects the views only of the author, and the Commission cannot be held responsible for any use which may be made of the information contained there</a:t>
            </a:r>
          </a:p>
        </p:txBody>
      </p:sp>
      <p:sp>
        <p:nvSpPr>
          <p:cNvPr id="4" name="Slide Number Placeholder 3"/>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4FEA058-EEDC-406C-AA0E-C60D3A90BF86}" type="datetime1">
              <a:rPr lang="en-US" smtClean="0"/>
              <a:pPr/>
              <a:t>11/14/2019</a:t>
            </a:fld>
            <a:endParaRPr lang="en-US"/>
          </a:p>
        </p:txBody>
      </p:sp>
      <p:sp>
        <p:nvSpPr>
          <p:cNvPr id="6" name="Footer Placeholder 5"/>
          <p:cNvSpPr>
            <a:spLocks noGrp="1"/>
          </p:cNvSpPr>
          <p:nvPr>
            <p:ph type="ftr" sz="quarter" idx="11"/>
          </p:nvPr>
        </p:nvSpPr>
        <p:spPr/>
        <p:txBody>
          <a:bodyPr/>
          <a:lstStyle/>
          <a:p>
            <a:r>
              <a:rPr lang="en-US"/>
              <a:t>This project has been funded with support from the European Commission.  This publication [communication] reflects the views only of the author, and the Commission cannot be held responsible for any use which may be made of the information contained there</a:t>
            </a:r>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171CE5C-040F-41C1-8CFD-893BD9C139DE}" type="datetime1">
              <a:rPr lang="en-US" smtClean="0"/>
              <a:pPr/>
              <a:t>11/14/2019</a:t>
            </a:fld>
            <a:endParaRPr lang="en-US"/>
          </a:p>
        </p:txBody>
      </p:sp>
      <p:sp>
        <p:nvSpPr>
          <p:cNvPr id="6" name="Footer Placeholder 5"/>
          <p:cNvSpPr>
            <a:spLocks noGrp="1"/>
          </p:cNvSpPr>
          <p:nvPr>
            <p:ph type="ftr" sz="quarter" idx="11"/>
          </p:nvPr>
        </p:nvSpPr>
        <p:spPr/>
        <p:txBody>
          <a:bodyPr/>
          <a:lstStyle/>
          <a:p>
            <a:r>
              <a:rPr lang="en-US"/>
              <a:t>This project has been funded with support from the European Commission.  This publication [communication] reflects the views only of the author, and the Commission cannot be held responsible for any use which may be made of the information contained there</a:t>
            </a: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38AE831-6573-4E3E-8A75-561A30C9CA6F}" type="datetime1">
              <a:rPr lang="en-US" smtClean="0"/>
              <a:pPr/>
              <a:t>11/14/2019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This project has been funded with support from the European Commission.  This publication [communication] reflects the views only of the author, and the Commission cannot be held responsible for any use which may be made of the information contained there</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culture.eu/hr/home-hr/"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ulture-language.eu/"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16184" y="720437"/>
            <a:ext cx="6844936" cy="3120043"/>
          </a:xfrm>
        </p:spPr>
        <p:txBody>
          <a:bodyPr>
            <a:normAutofit fontScale="90000"/>
          </a:bodyPr>
          <a:lstStyle/>
          <a:p>
            <a:r>
              <a:rPr lang="lv-LV" dirty="0">
                <a:solidFill>
                  <a:srgbClr val="008000"/>
                </a:solidFill>
              </a:rPr>
              <a:t>Cultural knowledge and language competences as a means to develop the 21</a:t>
            </a:r>
            <a:r>
              <a:rPr lang="lv-LV" baseline="30000" dirty="0">
                <a:solidFill>
                  <a:srgbClr val="008000"/>
                </a:solidFill>
              </a:rPr>
              <a:t>st</a:t>
            </a:r>
            <a:r>
              <a:rPr lang="lv-LV" dirty="0">
                <a:solidFill>
                  <a:srgbClr val="008000"/>
                </a:solidFill>
              </a:rPr>
              <a:t> century skills</a:t>
            </a:r>
            <a:endParaRPr lang="en-US" dirty="0">
              <a:solidFill>
                <a:srgbClr val="008000"/>
              </a:solidFill>
            </a:endParaRPr>
          </a:p>
        </p:txBody>
      </p:sp>
      <p:sp>
        <p:nvSpPr>
          <p:cNvPr id="3" name="Subtitle 2"/>
          <p:cNvSpPr>
            <a:spLocks noGrp="1"/>
          </p:cNvSpPr>
          <p:nvPr>
            <p:ph type="subTitle" idx="1"/>
          </p:nvPr>
        </p:nvSpPr>
        <p:spPr>
          <a:xfrm>
            <a:off x="3944983" y="4023361"/>
            <a:ext cx="4858749" cy="2412502"/>
          </a:xfrm>
        </p:spPr>
        <p:txBody>
          <a:bodyPr>
            <a:normAutofit/>
          </a:bodyPr>
          <a:lstStyle/>
          <a:p>
            <a:r>
              <a:rPr lang="lv-LV" dirty="0">
                <a:solidFill>
                  <a:schemeClr val="bg1"/>
                </a:solidFill>
                <a:latin typeface="+mj-lt"/>
                <a:cs typeface="Calibri Light" pitchFamily="34" charset="0"/>
              </a:rPr>
              <a:t>Project number</a:t>
            </a:r>
            <a:r>
              <a:rPr lang="lv-LV" dirty="0">
                <a:solidFill>
                  <a:schemeClr val="bg1">
                    <a:lumMod val="95000"/>
                    <a:lumOff val="5000"/>
                  </a:schemeClr>
                </a:solidFill>
                <a:latin typeface="+mj-lt"/>
                <a:ea typeface="Cambria" pitchFamily="18" charset="0"/>
                <a:cs typeface="Calibri Light" pitchFamily="34" charset="0"/>
              </a:rPr>
              <a:t>: </a:t>
            </a:r>
          </a:p>
          <a:p>
            <a:r>
              <a:rPr lang="lv-LV" dirty="0" smtClean="0">
                <a:solidFill>
                  <a:schemeClr val="bg1">
                    <a:lumMod val="95000"/>
                    <a:lumOff val="5000"/>
                  </a:schemeClr>
                </a:solidFill>
                <a:latin typeface="+mj-lt"/>
                <a:ea typeface="Cambria" pitchFamily="18" charset="0"/>
              </a:rPr>
              <a:t>2018-1-HR01-KA204-047430</a:t>
            </a:r>
            <a:endParaRPr lang="en-US" dirty="0" smtClean="0">
              <a:solidFill>
                <a:schemeClr val="bg1">
                  <a:lumMod val="95000"/>
                  <a:lumOff val="5000"/>
                </a:schemeClr>
              </a:solidFill>
              <a:latin typeface="+mj-lt"/>
              <a:ea typeface="Cambria" pitchFamily="18" charset="0"/>
            </a:endParaRPr>
          </a:p>
          <a:p>
            <a:endParaRPr lang="lv-LV" dirty="0">
              <a:solidFill>
                <a:schemeClr val="bg1"/>
              </a:solidFill>
              <a:latin typeface="+mj-lt"/>
              <a:cs typeface="Calibri Light" pitchFamily="34" charset="0"/>
            </a:endParaRPr>
          </a:p>
          <a:p>
            <a:r>
              <a:rPr lang="en-US" b="1" dirty="0" smtClean="0">
                <a:solidFill>
                  <a:schemeClr val="bg1">
                    <a:lumMod val="95000"/>
                    <a:lumOff val="5000"/>
                  </a:schemeClr>
                </a:solidFill>
                <a:ea typeface="Cambria" pitchFamily="18" charset="0"/>
                <a:cs typeface="Calibri Light" pitchFamily="34" charset="0"/>
              </a:rPr>
              <a:t>Hilarija </a:t>
            </a:r>
            <a:r>
              <a:rPr lang="en-US" b="1" dirty="0" err="1">
                <a:solidFill>
                  <a:schemeClr val="bg1">
                    <a:lumMod val="95000"/>
                    <a:lumOff val="5000"/>
                  </a:schemeClr>
                </a:solidFill>
                <a:ea typeface="Cambria" pitchFamily="18" charset="0"/>
                <a:cs typeface="Calibri Light" pitchFamily="34" charset="0"/>
              </a:rPr>
              <a:t>Lozančić</a:t>
            </a:r>
            <a:r>
              <a:rPr lang="en-US" b="1" dirty="0">
                <a:solidFill>
                  <a:schemeClr val="bg1">
                    <a:lumMod val="95000"/>
                    <a:lumOff val="5000"/>
                  </a:schemeClr>
                </a:solidFill>
                <a:ea typeface="Cambria" pitchFamily="18" charset="0"/>
                <a:cs typeface="Calibri Light" pitchFamily="34" charset="0"/>
              </a:rPr>
              <a:t> </a:t>
            </a:r>
            <a:r>
              <a:rPr lang="en-US" b="1" dirty="0" err="1">
                <a:solidFill>
                  <a:schemeClr val="bg1">
                    <a:lumMod val="95000"/>
                    <a:lumOff val="5000"/>
                  </a:schemeClr>
                </a:solidFill>
                <a:ea typeface="Cambria" pitchFamily="18" charset="0"/>
                <a:cs typeface="Calibri Light" pitchFamily="34" charset="0"/>
              </a:rPr>
              <a:t>Benić</a:t>
            </a:r>
            <a:endParaRPr lang="en-US" b="1" dirty="0">
              <a:solidFill>
                <a:schemeClr val="bg1">
                  <a:lumMod val="95000"/>
                  <a:lumOff val="5000"/>
                </a:schemeClr>
              </a:solidFill>
              <a:ea typeface="Cambria" pitchFamily="18" charset="0"/>
              <a:cs typeface="Calibri Light" pitchFamily="34" charset="0"/>
            </a:endParaRPr>
          </a:p>
          <a:p>
            <a:r>
              <a:rPr lang="pl-PL" dirty="0" smtClean="0">
                <a:solidFill>
                  <a:schemeClr val="bg1">
                    <a:lumMod val="95000"/>
                    <a:lumOff val="5000"/>
                  </a:schemeClr>
                </a:solidFill>
                <a:ea typeface="Cambria" pitchFamily="18" charset="0"/>
                <a:cs typeface="Calibri Light" pitchFamily="34" charset="0"/>
              </a:rPr>
              <a:t>1</a:t>
            </a:r>
            <a:r>
              <a:rPr lang="en-US" dirty="0" smtClean="0">
                <a:solidFill>
                  <a:schemeClr val="bg1">
                    <a:lumMod val="95000"/>
                    <a:lumOff val="5000"/>
                  </a:schemeClr>
                </a:solidFill>
                <a:ea typeface="Cambria" pitchFamily="18" charset="0"/>
                <a:cs typeface="Calibri Light" pitchFamily="34" charset="0"/>
              </a:rPr>
              <a:t>4 November</a:t>
            </a:r>
            <a:r>
              <a:rPr lang="pl-PL" dirty="0" smtClean="0">
                <a:solidFill>
                  <a:schemeClr val="bg1">
                    <a:lumMod val="95000"/>
                    <a:lumOff val="5000"/>
                  </a:schemeClr>
                </a:solidFill>
                <a:ea typeface="Cambria" pitchFamily="18" charset="0"/>
                <a:cs typeface="Calibri Light" pitchFamily="34" charset="0"/>
              </a:rPr>
              <a:t> 2019</a:t>
            </a:r>
            <a:r>
              <a:rPr lang="pl-PL" dirty="0">
                <a:solidFill>
                  <a:schemeClr val="bg1">
                    <a:lumMod val="95000"/>
                    <a:lumOff val="5000"/>
                  </a:schemeClr>
                </a:solidFill>
                <a:ea typeface="Cambria" pitchFamily="18" charset="0"/>
                <a:cs typeface="Calibri Light" pitchFamily="34" charset="0"/>
              </a:rPr>
              <a:t>, </a:t>
            </a:r>
            <a:r>
              <a:rPr lang="en-US" dirty="0" smtClean="0">
                <a:solidFill>
                  <a:schemeClr val="bg1">
                    <a:lumMod val="95000"/>
                    <a:lumOff val="5000"/>
                  </a:schemeClr>
                </a:solidFill>
                <a:ea typeface="Cambria" pitchFamily="18" charset="0"/>
                <a:cs typeface="Calibri Light" pitchFamily="34" charset="0"/>
              </a:rPr>
              <a:t>Split</a:t>
            </a:r>
            <a:endParaRPr lang="lv-LV" dirty="0">
              <a:solidFill>
                <a:schemeClr val="bg1">
                  <a:lumMod val="95000"/>
                  <a:lumOff val="5000"/>
                </a:schemeClr>
              </a:solidFill>
              <a:ea typeface="Cambria" pitchFamily="18" charset="0"/>
              <a:cs typeface="Calibri Light" pitchFamily="34" charset="0"/>
            </a:endParaRPr>
          </a:p>
          <a:p>
            <a:endParaRPr lang="lv-LV" dirty="0">
              <a:solidFill>
                <a:schemeClr val="bg1"/>
              </a:solidFill>
              <a:cs typeface="Calibri Light" pitchFamily="34" charset="0"/>
            </a:endParaRPr>
          </a:p>
        </p:txBody>
      </p:sp>
      <p:pic>
        <p:nvPicPr>
          <p:cNvPr id="5" name="Picture 4" descr="eu_flag_erasmus_vect_pos.jpg"/>
          <p:cNvPicPr>
            <a:picLocks noChangeAspect="1"/>
          </p:cNvPicPr>
          <p:nvPr/>
        </p:nvPicPr>
        <p:blipFill>
          <a:blip r:embed="rId2" cstate="print"/>
          <a:stretch>
            <a:fillRect/>
          </a:stretch>
        </p:blipFill>
        <p:spPr>
          <a:xfrm>
            <a:off x="249357" y="5458691"/>
            <a:ext cx="3602206" cy="10289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64518"/>
            <a:ext cx="1582783" cy="1312626"/>
          </a:xfrm>
          <a:prstGeom prst="rect">
            <a:avLst/>
          </a:prstGeom>
        </p:spPr>
      </p:pic>
    </p:spTree>
    <p:extLst>
      <p:ext uri="{BB962C8B-B14F-4D97-AF65-F5344CB8AC3E}">
        <p14:creationId xmlns:p14="http://schemas.microsoft.com/office/powerpoint/2010/main" val="97872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64494"/>
          </a:xfrm>
        </p:spPr>
        <p:txBody>
          <a:bodyPr>
            <a:normAutofit/>
          </a:bodyPr>
          <a:lstStyle/>
          <a:p>
            <a:r>
              <a:rPr lang="en-US" sz="3600" b="1" dirty="0">
                <a:solidFill>
                  <a:schemeClr val="accent2">
                    <a:lumMod val="50000"/>
                  </a:schemeClr>
                </a:solidFill>
              </a:rPr>
              <a:t>G</a:t>
            </a:r>
            <a:r>
              <a:rPr lang="pl-PL" sz="3600" b="1" dirty="0" smtClean="0">
                <a:solidFill>
                  <a:schemeClr val="accent2">
                    <a:lumMod val="50000"/>
                  </a:schemeClr>
                </a:solidFill>
              </a:rPr>
              <a:t>eneral </a:t>
            </a:r>
            <a:r>
              <a:rPr lang="pl-PL" sz="3600" b="1" dirty="0">
                <a:solidFill>
                  <a:schemeClr val="accent2">
                    <a:lumMod val="50000"/>
                  </a:schemeClr>
                </a:solidFill>
              </a:rPr>
              <a:t>information</a:t>
            </a:r>
            <a:endParaRPr lang="lv-LV" sz="3600" b="1" dirty="0">
              <a:solidFill>
                <a:schemeClr val="accent2">
                  <a:lumMod val="50000"/>
                </a:schemeClr>
              </a:solidFill>
            </a:endParaRPr>
          </a:p>
        </p:txBody>
      </p:sp>
      <p:sp>
        <p:nvSpPr>
          <p:cNvPr id="3" name="Content Placeholder 2"/>
          <p:cNvSpPr>
            <a:spLocks noGrp="1"/>
          </p:cNvSpPr>
          <p:nvPr>
            <p:ph idx="1"/>
          </p:nvPr>
        </p:nvSpPr>
        <p:spPr>
          <a:xfrm>
            <a:off x="457200" y="1579418"/>
            <a:ext cx="8229600" cy="4745182"/>
          </a:xfrm>
        </p:spPr>
        <p:txBody>
          <a:bodyPr>
            <a:normAutofit/>
          </a:bodyPr>
          <a:lstStyle/>
          <a:p>
            <a:r>
              <a:rPr lang="en-US" sz="2800" b="1" u="sng" dirty="0" smtClean="0">
                <a:latin typeface="+mj-lt"/>
              </a:rPr>
              <a:t>Project period</a:t>
            </a:r>
            <a:r>
              <a:rPr lang="en-US" sz="2800" dirty="0" smtClean="0">
                <a:latin typeface="+mj-lt"/>
              </a:rPr>
              <a:t>: 01.09.2018-31.08.2020</a:t>
            </a:r>
          </a:p>
          <a:p>
            <a:r>
              <a:rPr lang="en-US" sz="2800" b="1" u="sng" dirty="0" smtClean="0">
                <a:latin typeface="+mj-lt"/>
              </a:rPr>
              <a:t>Lead partner</a:t>
            </a:r>
            <a:r>
              <a:rPr lang="en-US" sz="2800" dirty="0" smtClean="0">
                <a:latin typeface="+mj-lt"/>
              </a:rPr>
              <a:t>: </a:t>
            </a:r>
            <a:r>
              <a:rPr lang="en-US" sz="2800" i="1" dirty="0" smtClean="0">
                <a:latin typeface="+mj-lt"/>
              </a:rPr>
              <a:t>Tourism and catering school Dubrovnik, Croatia</a:t>
            </a:r>
          </a:p>
          <a:p>
            <a:r>
              <a:rPr lang="en-US" sz="2800" b="1" u="sng" dirty="0" smtClean="0">
                <a:latin typeface="+mj-lt"/>
              </a:rPr>
              <a:t>Partners</a:t>
            </a:r>
            <a:r>
              <a:rPr lang="en-US" sz="2800" b="1" u="sng" dirty="0">
                <a:latin typeface="+mj-lt"/>
              </a:rPr>
              <a:t>: </a:t>
            </a:r>
            <a:r>
              <a:rPr lang="hr-HR" sz="2800" dirty="0">
                <a:latin typeface="+mj-lt"/>
              </a:rPr>
              <a:t>Sia Biznesa Augstskola </a:t>
            </a:r>
            <a:r>
              <a:rPr lang="hr-HR" sz="2800" dirty="0" smtClean="0">
                <a:latin typeface="+mj-lt"/>
              </a:rPr>
              <a:t>Turiba</a:t>
            </a:r>
            <a:r>
              <a:rPr lang="en-US" sz="2800" dirty="0" smtClean="0">
                <a:latin typeface="+mj-lt"/>
              </a:rPr>
              <a:t>, </a:t>
            </a:r>
            <a:r>
              <a:rPr lang="en-US" sz="2800" b="1" dirty="0" smtClean="0">
                <a:solidFill>
                  <a:schemeClr val="tx2">
                    <a:lumMod val="60000"/>
                    <a:lumOff val="40000"/>
                  </a:schemeClr>
                </a:solidFill>
                <a:latin typeface="+mj-lt"/>
              </a:rPr>
              <a:t>Latvia</a:t>
            </a:r>
            <a:endParaRPr lang="en-US" sz="2800" b="1" dirty="0">
              <a:solidFill>
                <a:schemeClr val="tx2">
                  <a:lumMod val="60000"/>
                  <a:lumOff val="40000"/>
                </a:schemeClr>
              </a:solidFill>
              <a:latin typeface="+mj-lt"/>
            </a:endParaRPr>
          </a:p>
          <a:p>
            <a:r>
              <a:rPr lang="lv-LV" sz="2800" dirty="0">
                <a:latin typeface="+mj-lt"/>
              </a:rPr>
              <a:t>Ekonomska sola Murska Sobota, </a:t>
            </a:r>
            <a:r>
              <a:rPr lang="en-US" sz="2800" b="1" dirty="0" smtClean="0">
                <a:solidFill>
                  <a:schemeClr val="tx2">
                    <a:lumMod val="60000"/>
                    <a:lumOff val="40000"/>
                  </a:schemeClr>
                </a:solidFill>
                <a:latin typeface="+mj-lt"/>
              </a:rPr>
              <a:t>Slovenia</a:t>
            </a:r>
          </a:p>
          <a:p>
            <a:r>
              <a:rPr lang="hr-HR" dirty="0">
                <a:latin typeface="+mj-lt"/>
              </a:rPr>
              <a:t>Universitatea Sapientia Din Cluj </a:t>
            </a:r>
            <a:r>
              <a:rPr lang="hr-HR" dirty="0" smtClean="0">
                <a:latin typeface="+mj-lt"/>
              </a:rPr>
              <a:t>Napoca</a:t>
            </a:r>
            <a:r>
              <a:rPr lang="en-US" dirty="0" smtClean="0">
                <a:latin typeface="+mj-lt"/>
              </a:rPr>
              <a:t>, </a:t>
            </a:r>
            <a:r>
              <a:rPr lang="en-US" b="1" dirty="0" smtClean="0">
                <a:solidFill>
                  <a:schemeClr val="tx2">
                    <a:lumMod val="60000"/>
                    <a:lumOff val="40000"/>
                  </a:schemeClr>
                </a:solidFill>
                <a:latin typeface="+mj-lt"/>
              </a:rPr>
              <a:t>Romania</a:t>
            </a:r>
          </a:p>
          <a:p>
            <a:r>
              <a:rPr lang="en-US" dirty="0" err="1">
                <a:latin typeface="+mj-lt"/>
              </a:rPr>
              <a:t>Fundacja</a:t>
            </a:r>
            <a:r>
              <a:rPr lang="en-US" dirty="0">
                <a:latin typeface="+mj-lt"/>
              </a:rPr>
              <a:t> Pro </a:t>
            </a:r>
            <a:r>
              <a:rPr lang="en-US" dirty="0" err="1">
                <a:latin typeface="+mj-lt"/>
              </a:rPr>
              <a:t>Scientia</a:t>
            </a:r>
            <a:r>
              <a:rPr lang="en-US" dirty="0">
                <a:latin typeface="+mj-lt"/>
              </a:rPr>
              <a:t> </a:t>
            </a:r>
            <a:r>
              <a:rPr lang="en-US" dirty="0" err="1" smtClean="0">
                <a:latin typeface="+mj-lt"/>
              </a:rPr>
              <a:t>Publica</a:t>
            </a:r>
            <a:r>
              <a:rPr lang="en-US" dirty="0" smtClean="0">
                <a:latin typeface="+mj-lt"/>
              </a:rPr>
              <a:t>, </a:t>
            </a:r>
            <a:r>
              <a:rPr lang="en-US" b="1" dirty="0" smtClean="0">
                <a:solidFill>
                  <a:schemeClr val="tx2">
                    <a:lumMod val="60000"/>
                    <a:lumOff val="40000"/>
                  </a:schemeClr>
                </a:solidFill>
                <a:latin typeface="+mj-lt"/>
              </a:rPr>
              <a:t>Poland</a:t>
            </a:r>
          </a:p>
          <a:p>
            <a:r>
              <a:rPr lang="en-US" dirty="0" err="1">
                <a:latin typeface="+mj-lt"/>
              </a:rPr>
              <a:t>Vyšší</a:t>
            </a:r>
            <a:r>
              <a:rPr lang="en-US" dirty="0">
                <a:latin typeface="+mj-lt"/>
              </a:rPr>
              <a:t> </a:t>
            </a:r>
            <a:r>
              <a:rPr lang="en-US" dirty="0" err="1">
                <a:latin typeface="+mj-lt"/>
              </a:rPr>
              <a:t>odborná</a:t>
            </a:r>
            <a:r>
              <a:rPr lang="en-US" dirty="0">
                <a:latin typeface="+mj-lt"/>
              </a:rPr>
              <a:t> </a:t>
            </a:r>
            <a:r>
              <a:rPr lang="en-US" dirty="0" err="1">
                <a:latin typeface="+mj-lt"/>
              </a:rPr>
              <a:t>škola</a:t>
            </a:r>
            <a:r>
              <a:rPr lang="en-US" dirty="0">
                <a:latin typeface="+mj-lt"/>
              </a:rPr>
              <a:t>, </a:t>
            </a:r>
            <a:r>
              <a:rPr lang="en-US" dirty="0" err="1">
                <a:latin typeface="+mj-lt"/>
              </a:rPr>
              <a:t>Střední</a:t>
            </a:r>
            <a:r>
              <a:rPr lang="en-US" dirty="0">
                <a:latin typeface="+mj-lt"/>
              </a:rPr>
              <a:t> </a:t>
            </a:r>
            <a:r>
              <a:rPr lang="en-US" dirty="0" err="1">
                <a:latin typeface="+mj-lt"/>
              </a:rPr>
              <a:t>průmyslová</a:t>
            </a:r>
            <a:r>
              <a:rPr lang="en-US" dirty="0">
                <a:latin typeface="+mj-lt"/>
              </a:rPr>
              <a:t> </a:t>
            </a:r>
            <a:r>
              <a:rPr lang="en-US" dirty="0" err="1">
                <a:latin typeface="+mj-lt"/>
              </a:rPr>
              <a:t>škola</a:t>
            </a:r>
            <a:r>
              <a:rPr lang="en-US" dirty="0">
                <a:latin typeface="+mj-lt"/>
              </a:rPr>
              <a:t> a </a:t>
            </a:r>
            <a:r>
              <a:rPr lang="en-US" dirty="0" err="1">
                <a:latin typeface="+mj-lt"/>
              </a:rPr>
              <a:t>Obchodní</a:t>
            </a:r>
            <a:r>
              <a:rPr lang="en-US" dirty="0">
                <a:latin typeface="+mj-lt"/>
              </a:rPr>
              <a:t> </a:t>
            </a:r>
            <a:r>
              <a:rPr lang="en-US" dirty="0" err="1">
                <a:latin typeface="+mj-lt"/>
              </a:rPr>
              <a:t>akademie</a:t>
            </a:r>
            <a:r>
              <a:rPr lang="en-US" dirty="0">
                <a:latin typeface="+mj-lt"/>
              </a:rPr>
              <a:t>, </a:t>
            </a:r>
            <a:r>
              <a:rPr lang="en-US" dirty="0" err="1" smtClean="0">
                <a:latin typeface="+mj-lt"/>
              </a:rPr>
              <a:t>Čáslav</a:t>
            </a:r>
            <a:r>
              <a:rPr lang="en-US" dirty="0" smtClean="0">
                <a:latin typeface="+mj-lt"/>
              </a:rPr>
              <a:t>, </a:t>
            </a:r>
            <a:r>
              <a:rPr lang="en-US" b="1" dirty="0" smtClean="0">
                <a:solidFill>
                  <a:schemeClr val="tx2">
                    <a:lumMod val="60000"/>
                    <a:lumOff val="40000"/>
                  </a:schemeClr>
                </a:solidFill>
                <a:latin typeface="+mj-lt"/>
              </a:rPr>
              <a:t>Czech Republic</a:t>
            </a:r>
            <a:endParaRPr lang="en-US" b="1" dirty="0">
              <a:solidFill>
                <a:schemeClr val="tx2">
                  <a:lumMod val="60000"/>
                  <a:lumOff val="40000"/>
                </a:schemeClr>
              </a:solidFill>
              <a:latin typeface="+mj-lt"/>
            </a:endParaRPr>
          </a:p>
          <a:p>
            <a:endParaRPr lang="lv-LV" sz="2800" dirty="0">
              <a:latin typeface="+mj-lt"/>
            </a:endParaRPr>
          </a:p>
        </p:txBody>
      </p:sp>
      <p:sp>
        <p:nvSpPr>
          <p:cNvPr id="5" name="Footer Placeholder 4"/>
          <p:cNvSpPr>
            <a:spLocks noGrp="1"/>
          </p:cNvSpPr>
          <p:nvPr>
            <p:ph type="ftr" sz="quarter" idx="11"/>
          </p:nvPr>
        </p:nvSpPr>
        <p:spPr>
          <a:xfrm>
            <a:off x="0" y="6492875"/>
            <a:ext cx="8950035" cy="365125"/>
          </a:xfrm>
        </p:spPr>
        <p:txBody>
          <a:bodyPr/>
          <a:lstStyle/>
          <a:p>
            <a:r>
              <a:rPr lang="en-US" dirty="0"/>
              <a:t>This project has been funded with support from the European Commission.  This publication [communication] reflects the views only of the author, and the Commission cannot be held responsible for any use which may be made of the information contained there</a:t>
            </a:r>
          </a:p>
        </p:txBody>
      </p:sp>
      <p:pic>
        <p:nvPicPr>
          <p:cNvPr id="6" name="Picture 5" descr="eu_flag_erasmus_vect_pos.jpg"/>
          <p:cNvPicPr>
            <a:picLocks noChangeAspect="1"/>
          </p:cNvPicPr>
          <p:nvPr/>
        </p:nvPicPr>
        <p:blipFill>
          <a:blip r:embed="rId2" cstate="print"/>
          <a:stretch>
            <a:fillRect/>
          </a:stretch>
        </p:blipFill>
        <p:spPr>
          <a:xfrm>
            <a:off x="0" y="0"/>
            <a:ext cx="1981791" cy="56608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977" y="61546"/>
            <a:ext cx="694058" cy="7048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64494"/>
          </a:xfrm>
        </p:spPr>
        <p:txBody>
          <a:bodyPr>
            <a:normAutofit/>
          </a:bodyPr>
          <a:lstStyle/>
          <a:p>
            <a:r>
              <a:rPr lang="en-US" sz="3600" b="1" dirty="0" smtClean="0">
                <a:solidFill>
                  <a:schemeClr val="accent2">
                    <a:lumMod val="50000"/>
                  </a:schemeClr>
                </a:solidFill>
              </a:rPr>
              <a:t>Aim: </a:t>
            </a:r>
            <a:endParaRPr lang="lv-LV" sz="3600" b="1" dirty="0">
              <a:solidFill>
                <a:schemeClr val="accent2">
                  <a:lumMod val="50000"/>
                </a:schemeClr>
              </a:solidFill>
            </a:endParaRPr>
          </a:p>
        </p:txBody>
      </p:sp>
      <p:sp>
        <p:nvSpPr>
          <p:cNvPr id="3" name="Content Placeholder 2"/>
          <p:cNvSpPr>
            <a:spLocks noGrp="1"/>
          </p:cNvSpPr>
          <p:nvPr>
            <p:ph idx="1"/>
          </p:nvPr>
        </p:nvSpPr>
        <p:spPr>
          <a:xfrm>
            <a:off x="457200" y="1579418"/>
            <a:ext cx="8229600" cy="4745182"/>
          </a:xfrm>
        </p:spPr>
        <p:txBody>
          <a:bodyPr>
            <a:normAutofit/>
          </a:bodyPr>
          <a:lstStyle/>
          <a:p>
            <a:r>
              <a:rPr lang="en-US" dirty="0" smtClean="0">
                <a:latin typeface="+mj-lt"/>
              </a:rPr>
              <a:t>to </a:t>
            </a:r>
            <a:r>
              <a:rPr lang="en-US" dirty="0">
                <a:latin typeface="+mj-lt"/>
              </a:rPr>
              <a:t>develop adult learners’ relevant 21st century skills (communication, language competence, intercultural competence, collaboration, innovation, initiative, ICT skills, etc.) </a:t>
            </a:r>
            <a:endParaRPr lang="en-US" dirty="0" smtClean="0">
              <a:latin typeface="+mj-lt"/>
            </a:endParaRPr>
          </a:p>
          <a:p>
            <a:r>
              <a:rPr lang="en-US" dirty="0" smtClean="0">
                <a:latin typeface="+mj-lt"/>
              </a:rPr>
              <a:t>Social inclusion: </a:t>
            </a:r>
            <a:r>
              <a:rPr lang="en-US" dirty="0">
                <a:latin typeface="+mj-lt"/>
              </a:rPr>
              <a:t>foster the learners’ knowledge of the rich European cultural heritage and its values by applying innovative learning approaches and materials consequently improving people’s education level and bringing them closer to cultural heritage, history and the common values of Europe, enhancing their overall development and employability.</a:t>
            </a:r>
            <a:endParaRPr lang="lv-LV" dirty="0">
              <a:latin typeface="+mj-lt"/>
            </a:endParaRPr>
          </a:p>
        </p:txBody>
      </p:sp>
      <p:sp>
        <p:nvSpPr>
          <p:cNvPr id="5" name="Footer Placeholder 4"/>
          <p:cNvSpPr>
            <a:spLocks noGrp="1"/>
          </p:cNvSpPr>
          <p:nvPr>
            <p:ph type="ftr" sz="quarter" idx="11"/>
          </p:nvPr>
        </p:nvSpPr>
        <p:spPr>
          <a:xfrm>
            <a:off x="0" y="6492875"/>
            <a:ext cx="8950035" cy="365125"/>
          </a:xfrm>
        </p:spPr>
        <p:txBody>
          <a:bodyPr/>
          <a:lstStyle/>
          <a:p>
            <a:r>
              <a:rPr lang="en-US" dirty="0"/>
              <a:t>This project has been funded with support from the European Commission.  This publication [communication] reflects the views only of the author, and the Commission cannot be held responsible for any use which may be made of the information contained there</a:t>
            </a:r>
          </a:p>
        </p:txBody>
      </p:sp>
      <p:pic>
        <p:nvPicPr>
          <p:cNvPr id="6" name="Picture 5" descr="eu_flag_erasmus_vect_pos.jpg"/>
          <p:cNvPicPr>
            <a:picLocks noChangeAspect="1"/>
          </p:cNvPicPr>
          <p:nvPr/>
        </p:nvPicPr>
        <p:blipFill>
          <a:blip r:embed="rId2" cstate="print"/>
          <a:stretch>
            <a:fillRect/>
          </a:stretch>
        </p:blipFill>
        <p:spPr>
          <a:xfrm>
            <a:off x="0" y="0"/>
            <a:ext cx="1981791" cy="56608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977" y="61546"/>
            <a:ext cx="694058" cy="7048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2">
                    <a:lumMod val="50000"/>
                  </a:schemeClr>
                </a:solidFill>
              </a:rPr>
              <a:t>Creating Intellectual Outputs</a:t>
            </a:r>
            <a:endParaRPr lang="lv-LV" sz="3600" b="1" dirty="0">
              <a:solidFill>
                <a:schemeClr val="accent2">
                  <a:lumMod val="50000"/>
                </a:schemeClr>
              </a:solidFill>
            </a:endParaRPr>
          </a:p>
        </p:txBody>
      </p:sp>
      <p:sp>
        <p:nvSpPr>
          <p:cNvPr id="3" name="Content Placeholder 2"/>
          <p:cNvSpPr>
            <a:spLocks noGrp="1"/>
          </p:cNvSpPr>
          <p:nvPr>
            <p:ph idx="1"/>
          </p:nvPr>
        </p:nvSpPr>
        <p:spPr>
          <a:xfrm>
            <a:off x="457200" y="2202872"/>
            <a:ext cx="8229600" cy="3951039"/>
          </a:xfrm>
        </p:spPr>
        <p:txBody>
          <a:bodyPr>
            <a:normAutofit/>
          </a:bodyPr>
          <a:lstStyle/>
          <a:p>
            <a:pPr>
              <a:lnSpc>
                <a:spcPct val="150000"/>
              </a:lnSpc>
            </a:pPr>
            <a:r>
              <a:rPr lang="en-US" sz="2400" dirty="0" smtClean="0">
                <a:latin typeface="+mj-lt"/>
              </a:rPr>
              <a:t>O1 </a:t>
            </a:r>
            <a:r>
              <a:rPr lang="en-US" sz="2400" dirty="0">
                <a:latin typeface="+mj-lt"/>
              </a:rPr>
              <a:t>– the course in English, </a:t>
            </a:r>
            <a:endParaRPr lang="en-US" sz="2400" dirty="0" smtClean="0">
              <a:latin typeface="+mj-lt"/>
            </a:endParaRPr>
          </a:p>
          <a:p>
            <a:pPr>
              <a:lnSpc>
                <a:spcPct val="150000"/>
              </a:lnSpc>
            </a:pPr>
            <a:r>
              <a:rPr lang="en-US" sz="2400" dirty="0" smtClean="0">
                <a:latin typeface="+mj-lt"/>
              </a:rPr>
              <a:t>O2 </a:t>
            </a:r>
            <a:r>
              <a:rPr lang="en-US" sz="2400" dirty="0">
                <a:latin typeface="+mj-lt"/>
              </a:rPr>
              <a:t>– courses in 9 other languages – 7 partner </a:t>
            </a:r>
            <a:r>
              <a:rPr lang="en-US" sz="2400" dirty="0" smtClean="0">
                <a:latin typeface="+mj-lt"/>
              </a:rPr>
              <a:t>languages: </a:t>
            </a:r>
            <a:r>
              <a:rPr lang="es-ES" sz="2400" dirty="0" smtClean="0">
                <a:latin typeface="+mj-lt"/>
              </a:rPr>
              <a:t>HR</a:t>
            </a:r>
            <a:r>
              <a:rPr lang="es-ES" sz="2400" dirty="0">
                <a:latin typeface="+mj-lt"/>
              </a:rPr>
              <a:t>, LV, </a:t>
            </a:r>
            <a:r>
              <a:rPr lang="es-ES" sz="2400" dirty="0" err="1">
                <a:latin typeface="+mj-lt"/>
              </a:rPr>
              <a:t>Sl</a:t>
            </a:r>
            <a:r>
              <a:rPr lang="es-ES" sz="2400" dirty="0">
                <a:latin typeface="+mj-lt"/>
              </a:rPr>
              <a:t>, PL, CZ, HU, </a:t>
            </a:r>
            <a:r>
              <a:rPr lang="es-ES" sz="2400" dirty="0" smtClean="0">
                <a:latin typeface="+mj-lt"/>
              </a:rPr>
              <a:t>RO</a:t>
            </a:r>
            <a:r>
              <a:rPr lang="en-US" sz="2400" dirty="0" smtClean="0">
                <a:latin typeface="+mj-lt"/>
              </a:rPr>
              <a:t> </a:t>
            </a:r>
            <a:r>
              <a:rPr lang="en-US" sz="2400" dirty="0">
                <a:latin typeface="+mj-lt"/>
              </a:rPr>
              <a:t>+ DE, FR), </a:t>
            </a:r>
            <a:endParaRPr lang="en-US" sz="2400" dirty="0" smtClean="0">
              <a:latin typeface="+mj-lt"/>
            </a:endParaRPr>
          </a:p>
          <a:p>
            <a:pPr>
              <a:lnSpc>
                <a:spcPct val="150000"/>
              </a:lnSpc>
            </a:pPr>
            <a:r>
              <a:rPr lang="en-US" sz="2400" dirty="0" smtClean="0">
                <a:latin typeface="+mj-lt"/>
              </a:rPr>
              <a:t>O3 </a:t>
            </a:r>
            <a:r>
              <a:rPr lang="en-US" sz="2400" dirty="0">
                <a:latin typeface="+mj-lt"/>
              </a:rPr>
              <a:t>– teaching activities concluded with educational guidelines for lifelong learning),</a:t>
            </a:r>
            <a:endParaRPr lang="lv-LV" sz="2400" dirty="0">
              <a:latin typeface="+mj-lt"/>
            </a:endParaRPr>
          </a:p>
        </p:txBody>
      </p:sp>
      <p:sp>
        <p:nvSpPr>
          <p:cNvPr id="4" name="Footer Placeholder 3"/>
          <p:cNvSpPr>
            <a:spLocks noGrp="1"/>
          </p:cNvSpPr>
          <p:nvPr>
            <p:ph type="ftr" sz="quarter" idx="11"/>
          </p:nvPr>
        </p:nvSpPr>
        <p:spPr>
          <a:xfrm>
            <a:off x="0" y="6492875"/>
            <a:ext cx="8963891" cy="365125"/>
          </a:xfrm>
        </p:spPr>
        <p:txBody>
          <a:bodyPr/>
          <a:lstStyle/>
          <a:p>
            <a:r>
              <a:rPr lang="en-US" dirty="0"/>
              <a:t>This project has been funded with support from the European Commission.  This publication [communication] reflects the views only of the author, and the Commission cannot be held responsible for any use which may be made of the information contained there</a:t>
            </a:r>
          </a:p>
        </p:txBody>
      </p:sp>
      <p:pic>
        <p:nvPicPr>
          <p:cNvPr id="5" name="Picture 4" descr="eu_flag_erasmus_vect_pos.jpg"/>
          <p:cNvPicPr>
            <a:picLocks noChangeAspect="1"/>
          </p:cNvPicPr>
          <p:nvPr/>
        </p:nvPicPr>
        <p:blipFill>
          <a:blip r:embed="rId2" cstate="print"/>
          <a:stretch>
            <a:fillRect/>
          </a:stretch>
        </p:blipFill>
        <p:spPr>
          <a:xfrm>
            <a:off x="0" y="0"/>
            <a:ext cx="1981791" cy="56608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977" y="61546"/>
            <a:ext cx="694058" cy="7048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solidFill>
                  <a:schemeClr val="accent2">
                    <a:lumMod val="50000"/>
                  </a:schemeClr>
                </a:solidFill>
              </a:rPr>
              <a:t>Elearning</a:t>
            </a:r>
            <a:r>
              <a:rPr lang="en-US" sz="3600" b="1" dirty="0" smtClean="0">
                <a:solidFill>
                  <a:schemeClr val="accent2">
                    <a:lumMod val="50000"/>
                  </a:schemeClr>
                </a:solidFill>
              </a:rPr>
              <a:t> platform: </a:t>
            </a:r>
            <a:br>
              <a:rPr lang="en-US" sz="3600" b="1" dirty="0" smtClean="0">
                <a:solidFill>
                  <a:schemeClr val="accent2">
                    <a:lumMod val="50000"/>
                  </a:schemeClr>
                </a:solidFill>
              </a:rPr>
            </a:br>
            <a:r>
              <a:rPr lang="en-US" sz="3600" dirty="0" smtClean="0">
                <a:hlinkClick r:id="rId2"/>
              </a:rPr>
              <a:t>http</a:t>
            </a:r>
            <a:r>
              <a:rPr lang="en-US" sz="3600" dirty="0">
                <a:hlinkClick r:id="rId2"/>
              </a:rPr>
              <a:t>://e-culture.eu/hr/home-hr/</a:t>
            </a:r>
            <a:endParaRPr lang="lv-LV" sz="3600" b="1" dirty="0">
              <a:solidFill>
                <a:schemeClr val="accent2">
                  <a:lumMod val="50000"/>
                </a:schemeClr>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1155" y="1847088"/>
            <a:ext cx="7021689" cy="4306062"/>
          </a:xfrm>
        </p:spPr>
      </p:pic>
      <p:sp>
        <p:nvSpPr>
          <p:cNvPr id="4" name="Footer Placeholder 3"/>
          <p:cNvSpPr>
            <a:spLocks noGrp="1"/>
          </p:cNvSpPr>
          <p:nvPr>
            <p:ph type="ftr" sz="quarter" idx="11"/>
          </p:nvPr>
        </p:nvSpPr>
        <p:spPr>
          <a:xfrm>
            <a:off x="0" y="6492875"/>
            <a:ext cx="8963891" cy="365125"/>
          </a:xfrm>
        </p:spPr>
        <p:txBody>
          <a:bodyPr/>
          <a:lstStyle/>
          <a:p>
            <a:r>
              <a:rPr lang="en-US" dirty="0"/>
              <a:t>This project has been funded with support from the European Commission.  This publication [communication] reflects the views only of the author, and the Commission cannot be held responsible for any use which may be made of the information contained there</a:t>
            </a:r>
          </a:p>
        </p:txBody>
      </p:sp>
      <p:pic>
        <p:nvPicPr>
          <p:cNvPr id="5" name="Picture 4" descr="eu_flag_erasmus_vect_pos.jpg"/>
          <p:cNvPicPr>
            <a:picLocks noChangeAspect="1"/>
          </p:cNvPicPr>
          <p:nvPr/>
        </p:nvPicPr>
        <p:blipFill>
          <a:blip r:embed="rId4" cstate="print"/>
          <a:stretch>
            <a:fillRect/>
          </a:stretch>
        </p:blipFill>
        <p:spPr>
          <a:xfrm>
            <a:off x="0" y="0"/>
            <a:ext cx="1981791" cy="56608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5977" y="61546"/>
            <a:ext cx="694058" cy="704827"/>
          </a:xfrm>
          <a:prstGeom prst="rect">
            <a:avLst/>
          </a:prstGeom>
        </p:spPr>
      </p:pic>
    </p:spTree>
    <p:extLst>
      <p:ext uri="{BB962C8B-B14F-4D97-AF65-F5344CB8AC3E}">
        <p14:creationId xmlns:p14="http://schemas.microsoft.com/office/powerpoint/2010/main" val="23603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2">
                    <a:lumMod val="50000"/>
                  </a:schemeClr>
                </a:solidFill>
              </a:rPr>
              <a:t>Project website: </a:t>
            </a:r>
            <a:br>
              <a:rPr lang="en-US" sz="3600" b="1" dirty="0" smtClean="0">
                <a:solidFill>
                  <a:schemeClr val="accent2">
                    <a:lumMod val="50000"/>
                  </a:schemeClr>
                </a:solidFill>
              </a:rPr>
            </a:br>
            <a:r>
              <a:rPr lang="en-US" sz="3600" dirty="0" smtClean="0">
                <a:hlinkClick r:id="rId2"/>
              </a:rPr>
              <a:t>http</a:t>
            </a:r>
            <a:r>
              <a:rPr lang="en-US" sz="3600" dirty="0">
                <a:hlinkClick r:id="rId2"/>
              </a:rPr>
              <a:t>://culture-language.eu/</a:t>
            </a:r>
            <a:endParaRPr lang="lv-LV" sz="3600" b="1" dirty="0">
              <a:solidFill>
                <a:schemeClr val="accent2">
                  <a:lumMod val="50000"/>
                </a:schemeClr>
              </a:solidFill>
            </a:endParaRPr>
          </a:p>
        </p:txBody>
      </p:sp>
      <p:sp>
        <p:nvSpPr>
          <p:cNvPr id="4" name="Footer Placeholder 3"/>
          <p:cNvSpPr>
            <a:spLocks noGrp="1"/>
          </p:cNvSpPr>
          <p:nvPr>
            <p:ph type="ftr" sz="quarter" idx="11"/>
          </p:nvPr>
        </p:nvSpPr>
        <p:spPr>
          <a:xfrm>
            <a:off x="0" y="6492875"/>
            <a:ext cx="8963891" cy="365125"/>
          </a:xfrm>
        </p:spPr>
        <p:txBody>
          <a:bodyPr/>
          <a:lstStyle/>
          <a:p>
            <a:r>
              <a:rPr lang="en-US" dirty="0"/>
              <a:t>This project has been funded with support from the European Commission.  This publication [communication] reflects the views only of the author, and the Commission cannot be held responsible for any use which may be made of the information contained there</a:t>
            </a:r>
          </a:p>
        </p:txBody>
      </p:sp>
      <p:pic>
        <p:nvPicPr>
          <p:cNvPr id="5" name="Picture 4" descr="eu_flag_erasmus_vect_pos.jpg"/>
          <p:cNvPicPr>
            <a:picLocks noChangeAspect="1"/>
          </p:cNvPicPr>
          <p:nvPr/>
        </p:nvPicPr>
        <p:blipFill>
          <a:blip r:embed="rId3" cstate="print"/>
          <a:stretch>
            <a:fillRect/>
          </a:stretch>
        </p:blipFill>
        <p:spPr>
          <a:xfrm>
            <a:off x="0" y="0"/>
            <a:ext cx="1981791" cy="56608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5977" y="61546"/>
            <a:ext cx="694058" cy="704827"/>
          </a:xfrm>
          <a:prstGeom prst="rect">
            <a:avLst/>
          </a:prstGeom>
        </p:spPr>
      </p:pic>
      <p:pic>
        <p:nvPicPr>
          <p:cNvPr id="8" name="Content Placeholder 7"/>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70278" y="1935163"/>
            <a:ext cx="7803443" cy="4389437"/>
          </a:xfrm>
        </p:spPr>
      </p:pic>
    </p:spTree>
    <p:extLst>
      <p:ext uri="{BB962C8B-B14F-4D97-AF65-F5344CB8AC3E}">
        <p14:creationId xmlns:p14="http://schemas.microsoft.com/office/powerpoint/2010/main" val="377735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7255" y="1288472"/>
            <a:ext cx="7851648" cy="1136074"/>
          </a:xfrm>
        </p:spPr>
        <p:txBody>
          <a:bodyPr>
            <a:normAutofit/>
          </a:bodyPr>
          <a:lstStyle/>
          <a:p>
            <a:pPr algn="ctr"/>
            <a:r>
              <a:rPr lang="lv-LV" sz="3600" dirty="0">
                <a:solidFill>
                  <a:schemeClr val="bg2">
                    <a:lumMod val="60000"/>
                    <a:lumOff val="40000"/>
                  </a:schemeClr>
                </a:solidFill>
              </a:rPr>
              <a:t>Thank you for your attention! </a:t>
            </a:r>
            <a:endParaRPr lang="en-US" sz="3600" dirty="0">
              <a:solidFill>
                <a:schemeClr val="bg2">
                  <a:lumMod val="60000"/>
                  <a:lumOff val="40000"/>
                </a:schemeClr>
              </a:solidFill>
            </a:endParaRPr>
          </a:p>
        </p:txBody>
      </p:sp>
      <p:sp>
        <p:nvSpPr>
          <p:cNvPr id="3" name="Subtitle 2"/>
          <p:cNvSpPr>
            <a:spLocks noGrp="1"/>
          </p:cNvSpPr>
          <p:nvPr>
            <p:ph type="subTitle" idx="1"/>
          </p:nvPr>
        </p:nvSpPr>
        <p:spPr>
          <a:xfrm>
            <a:off x="634261" y="2777229"/>
            <a:ext cx="7875478" cy="1745672"/>
          </a:xfrm>
        </p:spPr>
        <p:txBody>
          <a:bodyPr>
            <a:normAutofit lnSpcReduction="10000"/>
          </a:bodyPr>
          <a:lstStyle/>
          <a:p>
            <a:pPr algn="ctr">
              <a:lnSpc>
                <a:spcPct val="150000"/>
              </a:lnSpc>
            </a:pPr>
            <a:r>
              <a:rPr lang="pl-PL" sz="3600" dirty="0" smtClean="0">
                <a:solidFill>
                  <a:schemeClr val="bg1">
                    <a:lumMod val="95000"/>
                    <a:lumOff val="5000"/>
                  </a:schemeClr>
                </a:solidFill>
                <a:latin typeface="+mj-lt"/>
              </a:rPr>
              <a:t>I</a:t>
            </a:r>
            <a:r>
              <a:rPr lang="en-US" sz="3600" dirty="0" smtClean="0">
                <a:solidFill>
                  <a:schemeClr val="bg1">
                    <a:lumMod val="95000"/>
                    <a:lumOff val="5000"/>
                  </a:schemeClr>
                </a:solidFill>
                <a:latin typeface="+mj-lt"/>
              </a:rPr>
              <a:t>f</a:t>
            </a:r>
            <a:r>
              <a:rPr lang="pl-PL" sz="3600" dirty="0" smtClean="0">
                <a:solidFill>
                  <a:schemeClr val="bg1">
                    <a:lumMod val="95000"/>
                    <a:lumOff val="5000"/>
                  </a:schemeClr>
                </a:solidFill>
                <a:latin typeface="+mj-lt"/>
              </a:rPr>
              <a:t> </a:t>
            </a:r>
            <a:r>
              <a:rPr lang="pl-PL" sz="3600" dirty="0">
                <a:solidFill>
                  <a:schemeClr val="bg1">
                    <a:lumMod val="95000"/>
                    <a:lumOff val="5000"/>
                  </a:schemeClr>
                </a:solidFill>
                <a:latin typeface="+mj-lt"/>
              </a:rPr>
              <a:t>you have any questions, contact </a:t>
            </a:r>
            <a:r>
              <a:rPr lang="en-US" sz="3600" dirty="0" smtClean="0">
                <a:solidFill>
                  <a:schemeClr val="bg1">
                    <a:lumMod val="95000"/>
                    <a:lumOff val="5000"/>
                  </a:schemeClr>
                </a:solidFill>
                <a:latin typeface="+mj-lt"/>
              </a:rPr>
              <a:t>me</a:t>
            </a:r>
            <a:r>
              <a:rPr lang="pl-PL" sz="3600" dirty="0" smtClean="0">
                <a:solidFill>
                  <a:schemeClr val="bg1">
                    <a:lumMod val="95000"/>
                    <a:lumOff val="5000"/>
                  </a:schemeClr>
                </a:solidFill>
                <a:latin typeface="+mj-lt"/>
              </a:rPr>
              <a:t> at</a:t>
            </a:r>
            <a:endParaRPr lang="en-US" sz="3600" dirty="0" smtClean="0">
              <a:solidFill>
                <a:schemeClr val="bg1">
                  <a:lumMod val="95000"/>
                  <a:lumOff val="5000"/>
                </a:schemeClr>
              </a:solidFill>
              <a:latin typeface="+mj-lt"/>
            </a:endParaRPr>
          </a:p>
          <a:p>
            <a:pPr algn="ctr">
              <a:lnSpc>
                <a:spcPct val="150000"/>
              </a:lnSpc>
            </a:pPr>
            <a:r>
              <a:rPr lang="pl-PL" sz="3600" dirty="0" smtClean="0">
                <a:solidFill>
                  <a:schemeClr val="bg1">
                    <a:lumMod val="95000"/>
                    <a:lumOff val="5000"/>
                  </a:schemeClr>
                </a:solidFill>
                <a:latin typeface="+mj-lt"/>
              </a:rPr>
              <a:t> </a:t>
            </a:r>
            <a:r>
              <a:rPr lang="en-US" sz="3600" dirty="0" smtClean="0">
                <a:solidFill>
                  <a:schemeClr val="bg1">
                    <a:lumMod val="95000"/>
                    <a:lumOff val="5000"/>
                  </a:schemeClr>
                </a:solidFill>
                <a:latin typeface="+mj-lt"/>
              </a:rPr>
              <a:t>hilarijalb78</a:t>
            </a:r>
            <a:r>
              <a:rPr lang="pl-PL" sz="3600" dirty="0" smtClean="0">
                <a:solidFill>
                  <a:schemeClr val="bg1">
                    <a:lumMod val="95000"/>
                    <a:lumOff val="5000"/>
                  </a:schemeClr>
                </a:solidFill>
                <a:latin typeface="+mj-lt"/>
              </a:rPr>
              <a:t>@gmail.com </a:t>
            </a:r>
            <a:endParaRPr lang="lv-LV" sz="3600" dirty="0">
              <a:solidFill>
                <a:schemeClr val="bg1"/>
              </a:solidFill>
              <a:latin typeface="+mj-lt"/>
              <a:cs typeface="Calibri Light" pitchFamily="34" charset="0"/>
            </a:endParaRPr>
          </a:p>
        </p:txBody>
      </p:sp>
      <p:sp>
        <p:nvSpPr>
          <p:cNvPr id="4" name="Footer Placeholder 3"/>
          <p:cNvSpPr>
            <a:spLocks noGrp="1"/>
          </p:cNvSpPr>
          <p:nvPr>
            <p:ph type="ftr" sz="quarter" idx="11"/>
          </p:nvPr>
        </p:nvSpPr>
        <p:spPr/>
        <p:txBody>
          <a:bodyPr/>
          <a:lstStyle/>
          <a:p>
            <a:r>
              <a:rPr lang="en-US"/>
              <a:t>This project has been funded with support from the European Commission.  This publication [communication] reflects the views only of the author, and the Commission cannot be held responsible for any use which may be made of the information contained there</a:t>
            </a:r>
          </a:p>
        </p:txBody>
      </p:sp>
      <p:pic>
        <p:nvPicPr>
          <p:cNvPr id="5" name="Picture 4" descr="eu_flag_erasmus_vect_pos.jpg"/>
          <p:cNvPicPr>
            <a:picLocks noChangeAspect="1"/>
          </p:cNvPicPr>
          <p:nvPr/>
        </p:nvPicPr>
        <p:blipFill>
          <a:blip r:embed="rId2" cstate="print"/>
          <a:stretch>
            <a:fillRect/>
          </a:stretch>
        </p:blipFill>
        <p:spPr>
          <a:xfrm>
            <a:off x="263212" y="5430983"/>
            <a:ext cx="3602206" cy="10289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783" y="4345772"/>
            <a:ext cx="2119744" cy="2152633"/>
          </a:xfrm>
          <a:prstGeom prst="rect">
            <a:avLst/>
          </a:prstGeom>
        </p:spPr>
      </p:pic>
    </p:spTree>
    <p:extLst>
      <p:ext uri="{BB962C8B-B14F-4D97-AF65-F5344CB8AC3E}">
        <p14:creationId xmlns:p14="http://schemas.microsoft.com/office/powerpoint/2010/main" val="978729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268</TotalTime>
  <Words>318</Words>
  <Application>Microsoft Office PowerPoint</Application>
  <PresentationFormat>On-screen Show (4:3)</PresentationFormat>
  <Paragraphs>32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Calibri Light</vt:lpstr>
      <vt:lpstr>Cambria</vt:lpstr>
      <vt:lpstr>Constantia</vt:lpstr>
      <vt:lpstr>Wingdings 2</vt:lpstr>
      <vt:lpstr>Flow</vt:lpstr>
      <vt:lpstr>Cultural knowledge and language competences as a means to develop the 21st century skills</vt:lpstr>
      <vt:lpstr>General information</vt:lpstr>
      <vt:lpstr>Aim: </vt:lpstr>
      <vt:lpstr>Creating Intellectual Outputs</vt:lpstr>
      <vt:lpstr>Elearning platform:  http://e-culture.eu/hr/home-hr/</vt:lpstr>
      <vt:lpstr>Project website:  http://culture-language.eu/</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Ineta Luka</dc:creator>
  <cp:lastModifiedBy>Korisnik</cp:lastModifiedBy>
  <cp:revision>46</cp:revision>
  <dcterms:created xsi:type="dcterms:W3CDTF">2014-09-16T21:34:59Z</dcterms:created>
  <dcterms:modified xsi:type="dcterms:W3CDTF">2019-11-14T07:30:39Z</dcterms:modified>
</cp:coreProperties>
</file>