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10" r:id="rId4"/>
    <p:sldId id="258" r:id="rId5"/>
    <p:sldId id="272" r:id="rId6"/>
    <p:sldId id="334" r:id="rId7"/>
    <p:sldId id="322" r:id="rId8"/>
    <p:sldId id="329" r:id="rId9"/>
    <p:sldId id="339" r:id="rId10"/>
    <p:sldId id="316" r:id="rId11"/>
    <p:sldId id="293" r:id="rId12"/>
    <p:sldId id="317" r:id="rId13"/>
    <p:sldId id="323" r:id="rId14"/>
    <p:sldId id="337" r:id="rId15"/>
    <p:sldId id="338" r:id="rId16"/>
    <p:sldId id="330" r:id="rId17"/>
    <p:sldId id="332" r:id="rId18"/>
    <p:sldId id="336" r:id="rId19"/>
    <p:sldId id="305" r:id="rId20"/>
    <p:sldId id="344" r:id="rId21"/>
    <p:sldId id="343" r:id="rId22"/>
    <p:sldId id="346" r:id="rId23"/>
    <p:sldId id="345" r:id="rId24"/>
    <p:sldId id="347" r:id="rId25"/>
    <p:sldId id="342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pos="551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  <p15:guide id="6" orient="horz" pos="24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003349"/>
    <a:srgbClr val="FFB81C"/>
    <a:srgbClr val="D9D9D9"/>
    <a:srgbClr val="D9D9D6"/>
    <a:srgbClr val="FFFFFF"/>
    <a:srgbClr val="314360"/>
    <a:srgbClr val="314361"/>
    <a:srgbClr val="D2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38" y="360"/>
      </p:cViewPr>
      <p:guideLst>
        <p:guide orient="horz" pos="1071"/>
        <p:guide pos="3840"/>
        <p:guide pos="7129"/>
        <p:guide pos="551"/>
        <p:guide orient="horz" pos="4042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ntina.rossi\AppData\Local\Microsoft\Windows\INetCache\Content.Outlook\Q50X24OY\2019_database%20studenti%20internazionali_new%20format%20%20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cat>
            <c:strRef>
              <c:f>'nazionalita'' 2018'!$M$5:$M$11</c:f>
              <c:strCache>
                <c:ptCount val="7"/>
                <c:pt idx="0">
                  <c:v>Asia, India, Central Asia, Middle East</c:v>
                </c:pt>
                <c:pt idx="1">
                  <c:v>North America</c:v>
                </c:pt>
                <c:pt idx="2">
                  <c:v>Europe, Turkey, Est Europe</c:v>
                </c:pt>
                <c:pt idx="3">
                  <c:v>South America</c:v>
                </c:pt>
                <c:pt idx="4">
                  <c:v>Africa</c:v>
                </c:pt>
                <c:pt idx="5">
                  <c:v>Russia, Balcanics</c:v>
                </c:pt>
                <c:pt idx="6">
                  <c:v>Australia</c:v>
                </c:pt>
              </c:strCache>
            </c:strRef>
          </c:cat>
          <c:val>
            <c:numRef>
              <c:f>'nazionalita'' 2018'!$N$5:$N$11</c:f>
            </c:numRef>
          </c:val>
          <c:extLst>
            <c:ext xmlns:c16="http://schemas.microsoft.com/office/drawing/2014/chart" uri="{C3380CC4-5D6E-409C-BE32-E72D297353CC}">
              <c16:uniqueId val="{00000000-4213-4BE0-B2D6-822704B5103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shade val="4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213-4BE0-B2D6-822704B5103B}"/>
              </c:ext>
            </c:extLst>
          </c:dPt>
          <c:dPt>
            <c:idx val="1"/>
            <c:bubble3D val="0"/>
            <c:spPr>
              <a:solidFill>
                <a:schemeClr val="accent1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213-4BE0-B2D6-822704B5103B}"/>
              </c:ext>
            </c:extLst>
          </c:dPt>
          <c:dPt>
            <c:idx val="2"/>
            <c:bubble3D val="0"/>
            <c:spPr>
              <a:solidFill>
                <a:schemeClr val="accent1">
                  <a:shade val="8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213-4BE0-B2D6-822704B5103B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4213-4BE0-B2D6-822704B5103B}"/>
              </c:ext>
            </c:extLst>
          </c:dPt>
          <c:dPt>
            <c:idx val="4"/>
            <c:bubble3D val="0"/>
            <c:spPr>
              <a:solidFill>
                <a:schemeClr val="accent1">
                  <a:tint val="8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4213-4BE0-B2D6-822704B5103B}"/>
              </c:ext>
            </c:extLst>
          </c:dPt>
          <c:dPt>
            <c:idx val="5"/>
            <c:bubble3D val="0"/>
            <c:spPr>
              <a:solidFill>
                <a:schemeClr val="accent1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4213-4BE0-B2D6-822704B5103B}"/>
              </c:ext>
            </c:extLst>
          </c:dPt>
          <c:dPt>
            <c:idx val="6"/>
            <c:bubble3D val="0"/>
            <c:spPr>
              <a:solidFill>
                <a:schemeClr val="accent1">
                  <a:tint val="4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4213-4BE0-B2D6-822704B510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'nazionalita'' 2018'!$M$5:$M$11</c:f>
              <c:strCache>
                <c:ptCount val="7"/>
                <c:pt idx="0">
                  <c:v>Asia, India, Central Asia, Middle East</c:v>
                </c:pt>
                <c:pt idx="1">
                  <c:v>North America</c:v>
                </c:pt>
                <c:pt idx="2">
                  <c:v>Europe, Turkey, Est Europe</c:v>
                </c:pt>
                <c:pt idx="3">
                  <c:v>South America</c:v>
                </c:pt>
                <c:pt idx="4">
                  <c:v>Africa</c:v>
                </c:pt>
                <c:pt idx="5">
                  <c:v>Russia, Balcanics</c:v>
                </c:pt>
                <c:pt idx="6">
                  <c:v>Australia</c:v>
                </c:pt>
              </c:strCache>
            </c:strRef>
          </c:cat>
          <c:val>
            <c:numRef>
              <c:f>'nazionalita'' 2018'!$O$5:$O$11</c:f>
              <c:numCache>
                <c:formatCode>0%</c:formatCode>
                <c:ptCount val="7"/>
                <c:pt idx="0">
                  <c:v>0.45</c:v>
                </c:pt>
                <c:pt idx="1">
                  <c:v>0.33</c:v>
                </c:pt>
                <c:pt idx="2">
                  <c:v>0.11</c:v>
                </c:pt>
                <c:pt idx="3">
                  <c:v>0.08</c:v>
                </c:pt>
                <c:pt idx="4">
                  <c:v>0.02</c:v>
                </c:pt>
                <c:pt idx="5">
                  <c:v>0.01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213-4BE0-B2D6-822704B51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E74E7-0908-4B6C-B385-44EFCECF92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A7523EE-FB04-48DB-8D0E-F36D7775D261}">
      <dgm:prSet phldrT="[Testo]" custT="1"/>
      <dgm:spPr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December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2023:  online meeting with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ALMA’s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External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Relations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department</a:t>
          </a:r>
          <a:endParaRPr lang="it-IT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FB93D6DF-DD2E-40D2-8D74-1AFED7224EFE}" type="parTrans" cxnId="{1AA2DEC9-A91C-41F7-838D-109448BD7D75}">
      <dgm:prSet/>
      <dgm:spPr/>
      <dgm:t>
        <a:bodyPr/>
        <a:lstStyle/>
        <a:p>
          <a:endParaRPr lang="it-IT"/>
        </a:p>
      </dgm:t>
    </dgm:pt>
    <dgm:pt modelId="{7C461146-1368-4B42-B9A1-210797C884A2}" type="sibTrans" cxnId="{1AA2DEC9-A91C-41F7-838D-109448BD7D75}">
      <dgm:prSet/>
      <dgm:spPr/>
      <dgm:t>
        <a:bodyPr/>
        <a:lstStyle/>
        <a:p>
          <a:endParaRPr lang="it-IT"/>
        </a:p>
      </dgm:t>
    </dgm:pt>
    <dgm:pt modelId="{1E55C835-66FE-47BA-8067-10DAE6ACA16A}">
      <dgm:prSet phldrT="[Testo]" custT="1"/>
      <dgm:spPr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it-IT" sz="14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Sign</a:t>
          </a:r>
          <a:r>
            <a:rPr lang="it-IT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the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MoU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and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partership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contract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found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within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the </a:t>
          </a:r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comprehensive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kit</a:t>
          </a:r>
          <a:endParaRPr lang="it-IT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6A55CEB-C7CA-4960-8E08-0AC4B8536183}" type="parTrans" cxnId="{2A3A0FB9-4498-483A-BC48-D24AE3DFCD7F}">
      <dgm:prSet/>
      <dgm:spPr/>
      <dgm:t>
        <a:bodyPr/>
        <a:lstStyle/>
        <a:p>
          <a:endParaRPr lang="it-IT"/>
        </a:p>
      </dgm:t>
    </dgm:pt>
    <dgm:pt modelId="{8FE0D46B-51B3-4F93-96D5-C75A1188DC80}" type="sibTrans" cxnId="{2A3A0FB9-4498-483A-BC48-D24AE3DFCD7F}">
      <dgm:prSet/>
      <dgm:spPr/>
      <dgm:t>
        <a:bodyPr/>
        <a:lstStyle/>
        <a:p>
          <a:endParaRPr lang="it-IT"/>
        </a:p>
      </dgm:t>
    </dgm:pt>
    <dgm:pt modelId="{5ED13815-AF99-4684-862A-4BF7BD8E811D}">
      <dgm:prSet phldrT="[Testo]" custT="1"/>
      <dgm:spPr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it-IT" sz="14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January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2024:</a:t>
          </a:r>
        </a:p>
        <a:p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Start </a:t>
          </a:r>
          <a:r>
            <a:rPr lang="it-IT" sz="14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collaboration</a:t>
          </a:r>
          <a:r>
            <a:rPr lang="it-IT" sz="1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with </a:t>
          </a:r>
          <a:r>
            <a:rPr lang="it-IT" sz="14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ALMA!</a:t>
          </a:r>
          <a:endParaRPr lang="it-IT" sz="14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E1FE1CE5-142A-43E4-AB10-8FD4EA6F6AFC}" type="parTrans" cxnId="{8D0F8BC1-8BD4-4E3A-A391-84E82C4795B8}">
      <dgm:prSet/>
      <dgm:spPr/>
      <dgm:t>
        <a:bodyPr/>
        <a:lstStyle/>
        <a:p>
          <a:endParaRPr lang="it-IT"/>
        </a:p>
      </dgm:t>
    </dgm:pt>
    <dgm:pt modelId="{A095568F-8C45-48AF-9B0C-0C4E56767D45}" type="sibTrans" cxnId="{8D0F8BC1-8BD4-4E3A-A391-84E82C4795B8}">
      <dgm:prSet/>
      <dgm:spPr/>
      <dgm:t>
        <a:bodyPr/>
        <a:lstStyle/>
        <a:p>
          <a:endParaRPr lang="it-IT"/>
        </a:p>
      </dgm:t>
    </dgm:pt>
    <dgm:pt modelId="{91EDDCA8-9C13-496C-AA5B-7A4AB9D28EA7}">
      <dgm:prSet phldrT="[Testo]"/>
      <dgm:spPr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it-IT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Receive</a:t>
          </a:r>
          <a:r>
            <a:rPr lang="it-IT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the </a:t>
          </a:r>
          <a:r>
            <a:rPr lang="it-IT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comprehensive</a:t>
          </a:r>
          <a:r>
            <a:rPr lang="it-IT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kit, </a:t>
          </a:r>
          <a:r>
            <a:rPr lang="it-IT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including</a:t>
          </a:r>
          <a:r>
            <a:rPr lang="it-IT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course</a:t>
          </a:r>
          <a:r>
            <a:rPr lang="it-IT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prices</a:t>
          </a:r>
          <a:r>
            <a:rPr lang="it-IT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and </a:t>
          </a:r>
          <a:r>
            <a:rPr lang="it-IT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contracts</a:t>
          </a:r>
          <a:endParaRPr lang="it-IT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13763E4-A705-4E07-BAD6-DFA1EEE9D1AA}" type="parTrans" cxnId="{EE585BA9-AD05-4871-A6A3-C97782F5DBF4}">
      <dgm:prSet/>
      <dgm:spPr/>
      <dgm:t>
        <a:bodyPr/>
        <a:lstStyle/>
        <a:p>
          <a:endParaRPr lang="it-IT"/>
        </a:p>
      </dgm:t>
    </dgm:pt>
    <dgm:pt modelId="{59A8A3AB-AB59-42B6-AD00-122102D83F34}" type="sibTrans" cxnId="{EE585BA9-AD05-4871-A6A3-C97782F5DBF4}">
      <dgm:prSet/>
      <dgm:spPr/>
      <dgm:t>
        <a:bodyPr/>
        <a:lstStyle/>
        <a:p>
          <a:endParaRPr lang="it-IT"/>
        </a:p>
      </dgm:t>
    </dgm:pt>
    <dgm:pt modelId="{D3521BF3-AE56-423E-A864-C4336CDC732E}" type="pres">
      <dgm:prSet presAssocID="{1B8E74E7-0908-4B6C-B385-44EFCECF9249}" presName="Name0" presStyleCnt="0">
        <dgm:presLayoutVars>
          <dgm:dir/>
          <dgm:animLvl val="lvl"/>
          <dgm:resizeHandles val="exact"/>
        </dgm:presLayoutVars>
      </dgm:prSet>
      <dgm:spPr/>
    </dgm:pt>
    <dgm:pt modelId="{FD79C5E4-D306-4EFE-BBAE-34863E1E676F}" type="pres">
      <dgm:prSet presAssocID="{AA7523EE-FB04-48DB-8D0E-F36D7775D26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D07BA6-3452-4A64-BE06-C22938255642}" type="pres">
      <dgm:prSet presAssocID="{7C461146-1368-4B42-B9A1-210797C884A2}" presName="parTxOnlySpace" presStyleCnt="0"/>
      <dgm:spPr/>
    </dgm:pt>
    <dgm:pt modelId="{BBD86793-F635-4403-9A8C-E3F2D27C39C4}" type="pres">
      <dgm:prSet presAssocID="{91EDDCA8-9C13-496C-AA5B-7A4AB9D28EA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39CD2E1-050B-4FCF-B877-737D9B652B64}" type="pres">
      <dgm:prSet presAssocID="{59A8A3AB-AB59-42B6-AD00-122102D83F34}" presName="parTxOnlySpace" presStyleCnt="0"/>
      <dgm:spPr/>
    </dgm:pt>
    <dgm:pt modelId="{9168D2A3-6E13-4B1F-9ABD-4FB91EAA0378}" type="pres">
      <dgm:prSet presAssocID="{1E55C835-66FE-47BA-8067-10DAE6ACA16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9EA29AE-772A-432B-94AC-54FE45D5A848}" type="pres">
      <dgm:prSet presAssocID="{8FE0D46B-51B3-4F93-96D5-C75A1188DC80}" presName="parTxOnlySpace" presStyleCnt="0"/>
      <dgm:spPr/>
    </dgm:pt>
    <dgm:pt modelId="{EDE1C3BF-3D19-422B-87F4-2F9432ECC69C}" type="pres">
      <dgm:prSet presAssocID="{5ED13815-AF99-4684-862A-4BF7BD8E811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F5FD59F-228B-4263-BC00-51826379F2DD}" type="presOf" srcId="{1E55C835-66FE-47BA-8067-10DAE6ACA16A}" destId="{9168D2A3-6E13-4B1F-9ABD-4FB91EAA0378}" srcOrd="0" destOrd="0" presId="urn:microsoft.com/office/officeart/2005/8/layout/chevron1"/>
    <dgm:cxn modelId="{9FE68C4F-C7D1-4E81-B029-DE94A85AE2FD}" type="presOf" srcId="{AA7523EE-FB04-48DB-8D0E-F36D7775D261}" destId="{FD79C5E4-D306-4EFE-BBAE-34863E1E676F}" srcOrd="0" destOrd="0" presId="urn:microsoft.com/office/officeart/2005/8/layout/chevron1"/>
    <dgm:cxn modelId="{2A3A0FB9-4498-483A-BC48-D24AE3DFCD7F}" srcId="{1B8E74E7-0908-4B6C-B385-44EFCECF9249}" destId="{1E55C835-66FE-47BA-8067-10DAE6ACA16A}" srcOrd="2" destOrd="0" parTransId="{56A55CEB-C7CA-4960-8E08-0AC4B8536183}" sibTransId="{8FE0D46B-51B3-4F93-96D5-C75A1188DC80}"/>
    <dgm:cxn modelId="{8D0F8BC1-8BD4-4E3A-A391-84E82C4795B8}" srcId="{1B8E74E7-0908-4B6C-B385-44EFCECF9249}" destId="{5ED13815-AF99-4684-862A-4BF7BD8E811D}" srcOrd="3" destOrd="0" parTransId="{E1FE1CE5-142A-43E4-AB10-8FD4EA6F6AFC}" sibTransId="{A095568F-8C45-48AF-9B0C-0C4E56767D45}"/>
    <dgm:cxn modelId="{30FACDEB-5829-4064-9B0F-393534F5D4A6}" type="presOf" srcId="{5ED13815-AF99-4684-862A-4BF7BD8E811D}" destId="{EDE1C3BF-3D19-422B-87F4-2F9432ECC69C}" srcOrd="0" destOrd="0" presId="urn:microsoft.com/office/officeart/2005/8/layout/chevron1"/>
    <dgm:cxn modelId="{0B1C48E4-1888-4FAA-8F13-2E8BB93E28E5}" type="presOf" srcId="{91EDDCA8-9C13-496C-AA5B-7A4AB9D28EA7}" destId="{BBD86793-F635-4403-9A8C-E3F2D27C39C4}" srcOrd="0" destOrd="0" presId="urn:microsoft.com/office/officeart/2005/8/layout/chevron1"/>
    <dgm:cxn modelId="{1AA2DEC9-A91C-41F7-838D-109448BD7D75}" srcId="{1B8E74E7-0908-4B6C-B385-44EFCECF9249}" destId="{AA7523EE-FB04-48DB-8D0E-F36D7775D261}" srcOrd="0" destOrd="0" parTransId="{FB93D6DF-DD2E-40D2-8D74-1AFED7224EFE}" sibTransId="{7C461146-1368-4B42-B9A1-210797C884A2}"/>
    <dgm:cxn modelId="{EE585BA9-AD05-4871-A6A3-C97782F5DBF4}" srcId="{1B8E74E7-0908-4B6C-B385-44EFCECF9249}" destId="{91EDDCA8-9C13-496C-AA5B-7A4AB9D28EA7}" srcOrd="1" destOrd="0" parTransId="{913763E4-A705-4E07-BAD6-DFA1EEE9D1AA}" sibTransId="{59A8A3AB-AB59-42B6-AD00-122102D83F34}"/>
    <dgm:cxn modelId="{97C6948B-C0D2-4E8C-8ECA-0595C079C898}" type="presOf" srcId="{1B8E74E7-0908-4B6C-B385-44EFCECF9249}" destId="{D3521BF3-AE56-423E-A864-C4336CDC732E}" srcOrd="0" destOrd="0" presId="urn:microsoft.com/office/officeart/2005/8/layout/chevron1"/>
    <dgm:cxn modelId="{4A8579A3-52A8-4755-A7E2-E526EA575282}" type="presParOf" srcId="{D3521BF3-AE56-423E-A864-C4336CDC732E}" destId="{FD79C5E4-D306-4EFE-BBAE-34863E1E676F}" srcOrd="0" destOrd="0" presId="urn:microsoft.com/office/officeart/2005/8/layout/chevron1"/>
    <dgm:cxn modelId="{33EFDF20-FC47-40C4-ADB4-3C49694FEA23}" type="presParOf" srcId="{D3521BF3-AE56-423E-A864-C4336CDC732E}" destId="{E3D07BA6-3452-4A64-BE06-C22938255642}" srcOrd="1" destOrd="0" presId="urn:microsoft.com/office/officeart/2005/8/layout/chevron1"/>
    <dgm:cxn modelId="{1D50F7EB-F95C-4C2C-821B-4FF443EF4056}" type="presParOf" srcId="{D3521BF3-AE56-423E-A864-C4336CDC732E}" destId="{BBD86793-F635-4403-9A8C-E3F2D27C39C4}" srcOrd="2" destOrd="0" presId="urn:microsoft.com/office/officeart/2005/8/layout/chevron1"/>
    <dgm:cxn modelId="{5FB1EF8A-5C73-4D4E-B276-8E87AC0BA6B6}" type="presParOf" srcId="{D3521BF3-AE56-423E-A864-C4336CDC732E}" destId="{F39CD2E1-050B-4FCF-B877-737D9B652B64}" srcOrd="3" destOrd="0" presId="urn:microsoft.com/office/officeart/2005/8/layout/chevron1"/>
    <dgm:cxn modelId="{8B50F5D3-F960-4002-9DD3-66736BD36875}" type="presParOf" srcId="{D3521BF3-AE56-423E-A864-C4336CDC732E}" destId="{9168D2A3-6E13-4B1F-9ABD-4FB91EAA0378}" srcOrd="4" destOrd="0" presId="urn:microsoft.com/office/officeart/2005/8/layout/chevron1"/>
    <dgm:cxn modelId="{F2FB46B3-5E3D-4CC8-9436-BC613863D5CB}" type="presParOf" srcId="{D3521BF3-AE56-423E-A864-C4336CDC732E}" destId="{69EA29AE-772A-432B-94AC-54FE45D5A848}" srcOrd="5" destOrd="0" presId="urn:microsoft.com/office/officeart/2005/8/layout/chevron1"/>
    <dgm:cxn modelId="{2A75DFDE-01F2-4648-B634-1BA39B1F63E2}" type="presParOf" srcId="{D3521BF3-AE56-423E-A864-C4336CDC732E}" destId="{EDE1C3BF-3D19-422B-87F4-2F9432ECC69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9C5E4-D306-4EFE-BBAE-34863E1E676F}">
      <dsp:nvSpPr>
        <dsp:cNvPr id="0" name=""/>
        <dsp:cNvSpPr/>
      </dsp:nvSpPr>
      <dsp:spPr>
        <a:xfrm>
          <a:off x="5385" y="1739992"/>
          <a:ext cx="3135024" cy="1254009"/>
        </a:xfrm>
        <a:prstGeom prst="chevron">
          <a:avLst/>
        </a:prstGeom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December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2023:  online meeting with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ALMA’s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External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Relations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department</a:t>
          </a:r>
          <a:endParaRPr lang="it-IT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632390" y="1739992"/>
        <a:ext cx="1881015" cy="1254009"/>
      </dsp:txXfrm>
    </dsp:sp>
    <dsp:sp modelId="{BBD86793-F635-4403-9A8C-E3F2D27C39C4}">
      <dsp:nvSpPr>
        <dsp:cNvPr id="0" name=""/>
        <dsp:cNvSpPr/>
      </dsp:nvSpPr>
      <dsp:spPr>
        <a:xfrm>
          <a:off x="2826907" y="1739992"/>
          <a:ext cx="3135024" cy="1254009"/>
        </a:xfrm>
        <a:prstGeom prst="chevron">
          <a:avLst/>
        </a:prstGeom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Receive</a:t>
          </a:r>
          <a:r>
            <a:rPr lang="it-IT" sz="15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the </a:t>
          </a:r>
          <a:r>
            <a:rPr lang="it-IT" sz="1500" kern="12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comprehensive</a:t>
          </a:r>
          <a:r>
            <a:rPr lang="it-IT" sz="15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5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kit, </a:t>
          </a:r>
          <a:r>
            <a:rPr lang="it-IT" sz="15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including</a:t>
          </a:r>
          <a:r>
            <a:rPr lang="it-IT" sz="15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5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course</a:t>
          </a:r>
          <a:r>
            <a:rPr lang="it-IT" sz="15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5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prices</a:t>
          </a:r>
          <a:r>
            <a:rPr lang="it-IT" sz="15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and </a:t>
          </a:r>
          <a:r>
            <a:rPr lang="it-IT" sz="15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contracts</a:t>
          </a:r>
          <a:endParaRPr lang="it-IT" sz="15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3453912" y="1739992"/>
        <a:ext cx="1881015" cy="1254009"/>
      </dsp:txXfrm>
    </dsp:sp>
    <dsp:sp modelId="{9168D2A3-6E13-4B1F-9ABD-4FB91EAA0378}">
      <dsp:nvSpPr>
        <dsp:cNvPr id="0" name=""/>
        <dsp:cNvSpPr/>
      </dsp:nvSpPr>
      <dsp:spPr>
        <a:xfrm>
          <a:off x="5648430" y="1739992"/>
          <a:ext cx="3135024" cy="1254009"/>
        </a:xfrm>
        <a:prstGeom prst="chevron">
          <a:avLst/>
        </a:prstGeom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Sign</a:t>
          </a:r>
          <a:r>
            <a:rPr lang="it-IT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the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MoU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and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partership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contract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found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within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the </a:t>
          </a: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comprehensive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kit</a:t>
          </a:r>
          <a:endParaRPr lang="it-IT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6275435" y="1739992"/>
        <a:ext cx="1881015" cy="1254009"/>
      </dsp:txXfrm>
    </dsp:sp>
    <dsp:sp modelId="{EDE1C3BF-3D19-422B-87F4-2F9432ECC69C}">
      <dsp:nvSpPr>
        <dsp:cNvPr id="0" name=""/>
        <dsp:cNvSpPr/>
      </dsp:nvSpPr>
      <dsp:spPr>
        <a:xfrm>
          <a:off x="8469952" y="1739992"/>
          <a:ext cx="3135024" cy="1254009"/>
        </a:xfrm>
        <a:prstGeom prst="chevron">
          <a:avLst/>
        </a:prstGeom>
        <a:gradFill flip="none" rotWithShape="0">
          <a:gsLst>
            <a:gs pos="0">
              <a:srgbClr val="003349"/>
            </a:gs>
            <a:gs pos="50000">
              <a:schemeClr val="tx2">
                <a:lumMod val="7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January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2024: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Start </a:t>
          </a:r>
          <a:r>
            <a:rPr lang="it-IT" sz="1400" kern="1200" dirty="0" err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collaboration</a:t>
          </a:r>
          <a:r>
            <a:rPr lang="it-IT" sz="14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 with </a:t>
          </a:r>
          <a:r>
            <a:rPr lang="it-IT" sz="1400" kern="12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ALMA!</a:t>
          </a:r>
          <a:endParaRPr lang="it-IT" sz="14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>
        <a:off x="9096957" y="1739992"/>
        <a:ext cx="1881015" cy="1254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0285A-8638-4E90-A356-983779E9D665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5FB52-2CF5-4003-BD72-9222A288FA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840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74899-28CB-4D78-8215-F9D3DB073E0D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79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74899-28CB-4D78-8215-F9D3DB073E0D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0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74899-28CB-4D78-8215-F9D3DB073E0D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347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74899-28CB-4D78-8215-F9D3DB073E0D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20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74899-28CB-4D78-8215-F9D3DB073E0D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0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A74899-28CB-4D78-8215-F9D3DB073E0D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42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1D86-6D82-8744-AE9C-BAE970BA2421}" type="slidenum">
              <a:rPr lang="en-BR" smtClean="0"/>
              <a:t>23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9035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75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44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38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0BC98-9B49-496C-AA1E-5FB41E82B11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testo 22"/>
          <p:cNvSpPr>
            <a:spLocks noGrp="1"/>
          </p:cNvSpPr>
          <p:nvPr>
            <p:ph type="body" sz="quarter" idx="12" hasCustomPrompt="1"/>
          </p:nvPr>
        </p:nvSpPr>
        <p:spPr>
          <a:xfrm>
            <a:off x="443636" y="409677"/>
            <a:ext cx="11298671" cy="1051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3349"/>
                </a:solidFill>
              </a:defRPr>
            </a:lvl1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7" name="Segnaposto testo 8"/>
          <p:cNvSpPr>
            <a:spLocks noGrp="1"/>
          </p:cNvSpPr>
          <p:nvPr>
            <p:ph type="body" sz="quarter" idx="13" hasCustomPrompt="1"/>
          </p:nvPr>
        </p:nvSpPr>
        <p:spPr>
          <a:xfrm>
            <a:off x="444382" y="1624176"/>
            <a:ext cx="11297540" cy="417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349"/>
                </a:solidFill>
              </a:defRPr>
            </a:lvl1pPr>
          </a:lstStyle>
          <a:p>
            <a:pPr lvl="0"/>
            <a:r>
              <a:rPr lang="it-IT" dirty="0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02485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69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70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24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36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1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61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2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11980-9253-482B-B1D4-5620F28517CF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9C188-F99A-4D46-9533-0BA28703FD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10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g"/><Relationship Id="rId18" Type="http://schemas.openxmlformats.org/officeDocument/2006/relationships/image" Target="../media/image1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" Type="http://schemas.openxmlformats.org/officeDocument/2006/relationships/image" Target="../media/image54.png"/><Relationship Id="rId16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5" Type="http://schemas.openxmlformats.org/officeDocument/2006/relationships/image" Target="../media/image57.png"/><Relationship Id="rId15" Type="http://schemas.openxmlformats.org/officeDocument/2006/relationships/image" Target="../media/image67.JP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48.pn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11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image" Target="NULL"/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12" Type="http://schemas.openxmlformats.org/officeDocument/2006/relationships/image" Target="../media/image102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11" Type="http://schemas.openxmlformats.org/officeDocument/2006/relationships/image" Target="../media/image101.jpg"/><Relationship Id="rId5" Type="http://schemas.openxmlformats.org/officeDocument/2006/relationships/image" Target="../media/image95.emf"/><Relationship Id="rId15" Type="http://schemas.openxmlformats.org/officeDocument/2006/relationships/image" Target="../media/image104.png"/><Relationship Id="rId10" Type="http://schemas.openxmlformats.org/officeDocument/2006/relationships/image" Target="../media/image100.png"/><Relationship Id="rId4" Type="http://schemas.openxmlformats.org/officeDocument/2006/relationships/image" Target="../media/image94.emf"/><Relationship Id="rId9" Type="http://schemas.openxmlformats.org/officeDocument/2006/relationships/image" Target="../media/image99.jpg"/><Relationship Id="rId1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108.jpg"/><Relationship Id="rId3" Type="http://schemas.openxmlformats.org/officeDocument/2006/relationships/image" Target="../media/image102.png"/><Relationship Id="rId17" Type="http://schemas.openxmlformats.org/officeDocument/2006/relationships/image" Target="../media/image106.png"/><Relationship Id="rId2" Type="http://schemas.openxmlformats.org/officeDocument/2006/relationships/image" Target="../media/image107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04.png"/><Relationship Id="rId1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3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2329410"/>
            <a:ext cx="4312929" cy="1481331"/>
          </a:xfrm>
          <a:prstGeom prst="rect">
            <a:avLst/>
          </a:prstGeom>
        </p:spPr>
      </p:pic>
      <p:sp>
        <p:nvSpPr>
          <p:cNvPr id="4" name="Segnaposto testo 2"/>
          <p:cNvSpPr txBox="1">
            <a:spLocks/>
          </p:cNvSpPr>
          <p:nvPr/>
        </p:nvSpPr>
        <p:spPr>
          <a:xfrm>
            <a:off x="-148159" y="3652620"/>
            <a:ext cx="12761029" cy="1051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dirty="0" err="1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Presented</a:t>
            </a:r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by Candida D’Elia</a:t>
            </a:r>
            <a:endParaRPr lang="it-IT" sz="105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tangolo 42"/>
          <p:cNvSpPr/>
          <p:nvPr/>
        </p:nvSpPr>
        <p:spPr>
          <a:xfrm>
            <a:off x="3900912" y="5096189"/>
            <a:ext cx="4267991" cy="134764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8617749" y="2147259"/>
            <a:ext cx="2686614" cy="3608432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OUR </a:t>
            </a: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STUDENTS</a:t>
            </a:r>
            <a:endParaRPr lang="it-IT" sz="2000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6" name="Connettore diritto 5"/>
          <p:cNvCxnSpPr/>
          <p:nvPr/>
        </p:nvCxnSpPr>
        <p:spPr>
          <a:xfrm>
            <a:off x="4066653" y="1812859"/>
            <a:ext cx="4120218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386107" y="3009984"/>
            <a:ext cx="1929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 STUDENTS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386105" y="3724641"/>
            <a:ext cx="2531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STUDENTS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095058" y="4387374"/>
            <a:ext cx="247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TOTAL</a:t>
            </a:r>
            <a:endParaRPr lang="it-IT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845191" y="2868125"/>
            <a:ext cx="146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966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45191" y="3586140"/>
            <a:ext cx="146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rgbClr val="FFC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119 </a:t>
            </a:r>
            <a:endParaRPr lang="it-IT" sz="1400" dirty="0">
              <a:solidFill>
                <a:srgbClr val="FFC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570204" y="4299136"/>
            <a:ext cx="146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1.085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617" y="2944818"/>
            <a:ext cx="469474" cy="50808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44751" y="3699443"/>
            <a:ext cx="412949" cy="409457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>
            <a:off x="7697487" y="3822346"/>
            <a:ext cx="1454870" cy="2750"/>
          </a:xfrm>
          <a:prstGeom prst="straightConnector1">
            <a:avLst/>
          </a:prstGeom>
          <a:ln>
            <a:solidFill>
              <a:srgbClr val="0033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/>
          <p:cNvGrpSpPr/>
          <p:nvPr/>
        </p:nvGrpSpPr>
        <p:grpSpPr>
          <a:xfrm>
            <a:off x="9178932" y="2168525"/>
            <a:ext cx="2125431" cy="584775"/>
            <a:chOff x="8724585" y="2479701"/>
            <a:chExt cx="2125431" cy="584775"/>
          </a:xfrm>
        </p:grpSpPr>
        <p:sp>
          <p:nvSpPr>
            <p:cNvPr id="18" name="CasellaDiTesto 17"/>
            <p:cNvSpPr txBox="1"/>
            <p:nvPr/>
          </p:nvSpPr>
          <p:spPr>
            <a:xfrm>
              <a:off x="8724585" y="2479701"/>
              <a:ext cx="867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3200" dirty="0" smtClean="0">
                  <a:solidFill>
                    <a:srgbClr val="FFC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</a:t>
              </a:r>
              <a:endParaRPr lang="it-IT" sz="3200" dirty="0">
                <a:solidFill>
                  <a:srgbClr val="FFC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9292250" y="2607354"/>
              <a:ext cx="15577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 smtClean="0">
                  <a:solidFill>
                    <a:srgbClr val="FFC000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NATIONALITIES</a:t>
              </a:r>
              <a:endParaRPr lang="it-IT" sz="1400" dirty="0">
                <a:solidFill>
                  <a:srgbClr val="FFC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graphicFrame>
        <p:nvGraphicFramePr>
          <p:cNvPr id="20" name="Gra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157290"/>
              </p:ext>
            </p:extLst>
          </p:nvPr>
        </p:nvGraphicFramePr>
        <p:xfrm>
          <a:off x="8406469" y="2807973"/>
          <a:ext cx="3340581" cy="3094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CasellaDiTesto 26"/>
          <p:cNvSpPr txBox="1"/>
          <p:nvPr/>
        </p:nvSpPr>
        <p:spPr>
          <a:xfrm>
            <a:off x="5313352" y="1855767"/>
            <a:ext cx="1517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 </a:t>
            </a:r>
            <a:r>
              <a:rPr lang="it-IT" sz="1200" i="1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refers</a:t>
            </a:r>
            <a:r>
              <a:rPr 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2019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9" name="Connettore diritto 28"/>
          <p:cNvCxnSpPr/>
          <p:nvPr/>
        </p:nvCxnSpPr>
        <p:spPr>
          <a:xfrm flipV="1">
            <a:off x="3954537" y="4195212"/>
            <a:ext cx="4484986" cy="2381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4585403" y="5275650"/>
            <a:ext cx="1636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MEDIUM AGE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6365616" y="5180491"/>
            <a:ext cx="194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25 </a:t>
            </a:r>
            <a:r>
              <a:rPr lang="it-IT" sz="24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y.o</a:t>
            </a:r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it-IT" sz="2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593974" y="5676648"/>
            <a:ext cx="1507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MALE STUDENTS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6350911" y="5584314"/>
            <a:ext cx="81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62%</a:t>
            </a:r>
            <a:endParaRPr lang="it-IT" sz="2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593974" y="6077646"/>
            <a:ext cx="1627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FEMALE STUDENTS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6365616" y="5982164"/>
            <a:ext cx="840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38%</a:t>
            </a:r>
            <a:endParaRPr lang="it-IT" sz="2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25" l="0" r="100000">
                        <a14:foregroundMark x1="60703" y1="32540" x2="60703" y2="32540"/>
                        <a14:foregroundMark x1="60383" y1="44841" x2="60383" y2="44841"/>
                        <a14:foregroundMark x1="59425" y1="59127" x2="59425" y2="59127"/>
                        <a14:foregroundMark x1="59105" y1="71825" x2="59105" y2="71825"/>
                        <a14:foregroundMark x1="34824" y1="57937" x2="34824" y2="57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4985" y="5275650"/>
            <a:ext cx="337032" cy="271348"/>
          </a:xfrm>
          <a:prstGeom prst="rect">
            <a:avLst/>
          </a:prstGeom>
        </p:spPr>
      </p:pic>
      <p:pic>
        <p:nvPicPr>
          <p:cNvPr id="41" name="Picture 8" descr="Maschio e femmina gender simboli in nero silhouette isolati su sfondo  bianco Foto stock - Alamy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174" b="82246" l="4945" r="53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722" r="46711" b="13895"/>
          <a:stretch/>
        </p:blipFill>
        <p:spPr bwMode="auto">
          <a:xfrm>
            <a:off x="4140237" y="5649576"/>
            <a:ext cx="311273" cy="33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Maschio e femmina gender simboli in nero silhouette isolati su sfondo  bianco Foto stock - Alamy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464" b="89130" l="54396" r="93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6" t="49337" r="-3695" b="13190"/>
          <a:stretch/>
        </p:blipFill>
        <p:spPr bwMode="auto">
          <a:xfrm>
            <a:off x="4148661" y="6083299"/>
            <a:ext cx="327125" cy="3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magine 4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0" t="-404" r="36204" b="404"/>
          <a:stretch/>
        </p:blipFill>
        <p:spPr>
          <a:xfrm>
            <a:off x="871670" y="2132766"/>
            <a:ext cx="2566121" cy="4283909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/>
          <p:cNvSpPr txBox="1"/>
          <p:nvPr/>
        </p:nvSpPr>
        <p:spPr>
          <a:xfrm>
            <a:off x="874713" y="2186460"/>
            <a:ext cx="10442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ALMAlink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actually helps graduates in finding their way into the working life by linking them to restaurants, hotels and all companies where the high competencies acquired in ALMA can be a precious added value. All of this is possible via the portal www.almalink.it.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‘virtual notice board’ is restricted to ALMA graduates of the advanced courses and is also accessible to companies looking for qualified professionals.</a:t>
            </a:r>
          </a:p>
          <a:p>
            <a:pPr algn="just">
              <a:spcBef>
                <a:spcPct val="0"/>
              </a:spcBef>
              <a:defRPr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fundamental opportunity for graduates to stay up-to-date with the best job opportunities for their professional growth in Italy and all over the world and is a unique tool for companies looking for well-trained staff.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68" y="4086472"/>
            <a:ext cx="1042377" cy="10423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02" y="5188480"/>
            <a:ext cx="1530849" cy="7778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02" y="6008087"/>
            <a:ext cx="1432328" cy="4438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1"/>
          <a:stretch/>
        </p:blipFill>
        <p:spPr>
          <a:xfrm>
            <a:off x="1020867" y="6066262"/>
            <a:ext cx="2031707" cy="23795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54" y="4897765"/>
            <a:ext cx="1545734" cy="72332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13" y="5087762"/>
            <a:ext cx="1305248" cy="78314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889" y="4075347"/>
            <a:ext cx="1246456" cy="72746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82" y="4291414"/>
            <a:ext cx="1058978" cy="51172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9" b="35281"/>
          <a:stretch/>
        </p:blipFill>
        <p:spPr>
          <a:xfrm>
            <a:off x="7268715" y="5956865"/>
            <a:ext cx="1864791" cy="5922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81" y="4119780"/>
            <a:ext cx="1298944" cy="97420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3566"/>
          <a:stretch/>
        </p:blipFill>
        <p:spPr>
          <a:xfrm>
            <a:off x="4982715" y="5701458"/>
            <a:ext cx="2286000" cy="96756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69" y="4187165"/>
            <a:ext cx="1106488" cy="82986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25504" r="10156" b="26744"/>
          <a:stretch/>
        </p:blipFill>
        <p:spPr>
          <a:xfrm>
            <a:off x="5606406" y="4137920"/>
            <a:ext cx="1860698" cy="81870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06" b="33566"/>
          <a:stretch/>
        </p:blipFill>
        <p:spPr>
          <a:xfrm>
            <a:off x="5069533" y="5208205"/>
            <a:ext cx="2286000" cy="54226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7" b="35427"/>
          <a:stretch/>
        </p:blipFill>
        <p:spPr>
          <a:xfrm>
            <a:off x="9282222" y="6029552"/>
            <a:ext cx="2084471" cy="41689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1" b="16202"/>
          <a:stretch/>
        </p:blipFill>
        <p:spPr>
          <a:xfrm>
            <a:off x="7821887" y="5131606"/>
            <a:ext cx="1483312" cy="765803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CAREER SERVICE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4" name="Connettore diritto 23"/>
          <p:cNvCxnSpPr/>
          <p:nvPr/>
        </p:nvCxnSpPr>
        <p:spPr>
          <a:xfrm>
            <a:off x="4066653" y="1812859"/>
            <a:ext cx="4120218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7375223" y="6573549"/>
            <a:ext cx="39914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*Examples seen above are not representative of all the career service partners</a:t>
            </a:r>
            <a:endParaRPr lang="it-IT" sz="8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713065" y="2850616"/>
            <a:ext cx="518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rgbClr val="3B38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FIND JOB AT THE END OF THE COURSE</a:t>
            </a:r>
            <a:endParaRPr lang="it-IT" sz="1400" dirty="0">
              <a:solidFill>
                <a:srgbClr val="3B383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35951" y="3307642"/>
            <a:ext cx="51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rgbClr val="3B38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FIND JOB WITHIN 3 MONTHS AFTER THE GRADUATION</a:t>
            </a:r>
            <a:endParaRPr lang="it-IT" sz="1400" dirty="0">
              <a:solidFill>
                <a:srgbClr val="3B383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GRADUATES AND JOB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1" name="Connettore diritto 10"/>
          <p:cNvCxnSpPr/>
          <p:nvPr/>
        </p:nvCxnSpPr>
        <p:spPr>
          <a:xfrm>
            <a:off x="3721395" y="1812859"/>
            <a:ext cx="4731489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313352" y="1855767"/>
            <a:ext cx="1517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i="1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 </a:t>
            </a:r>
            <a:r>
              <a:rPr lang="it-IT" sz="1200" i="1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refers</a:t>
            </a:r>
            <a:r>
              <a:rPr lang="it-IT" sz="1200" i="1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2019</a:t>
            </a:r>
            <a:endParaRPr lang="it-IT" sz="120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915664" y="3169142"/>
            <a:ext cx="172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85%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9897839" y="3670260"/>
            <a:ext cx="172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94,5%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8"/>
          <a:stretch/>
        </p:blipFill>
        <p:spPr>
          <a:xfrm>
            <a:off x="4202703" y="2802737"/>
            <a:ext cx="386609" cy="35565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8"/>
          <a:stretch/>
        </p:blipFill>
        <p:spPr>
          <a:xfrm>
            <a:off x="4225589" y="3283701"/>
            <a:ext cx="386609" cy="35565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8"/>
          <a:stretch/>
        </p:blipFill>
        <p:spPr>
          <a:xfrm>
            <a:off x="4207765" y="3806852"/>
            <a:ext cx="386609" cy="355656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9915665" y="2668707"/>
            <a:ext cx="172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30,5%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402793" y="3372906"/>
            <a:ext cx="418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endParaRPr lang="it-IT" sz="2400" b="1" dirty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379907" y="3875955"/>
            <a:ext cx="418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</a:t>
            </a:r>
            <a:endParaRPr lang="it-IT" sz="2400" b="1" dirty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3926257" y="4433164"/>
            <a:ext cx="7546274" cy="10631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4735951" y="4711023"/>
            <a:ext cx="518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JOB IN ITALY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735951" y="5187102"/>
            <a:ext cx="51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JOB IN EUROPE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9915664" y="5048602"/>
            <a:ext cx="172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12,5%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9938551" y="4529114"/>
            <a:ext cx="172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85%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735951" y="5673341"/>
            <a:ext cx="51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JOB LOCATION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9996125" y="5534841"/>
            <a:ext cx="1724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  <a:r>
              <a:rPr lang="it-IT" sz="3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%</a:t>
            </a:r>
            <a:endParaRPr lang="it-IT" sz="3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8214" y="4567460"/>
            <a:ext cx="469474" cy="508082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66477" y="5628932"/>
            <a:ext cx="412949" cy="409457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889" y1="26346" x2="49889" y2="26346"/>
                        <a14:foregroundMark x1="56667" y1="29615" x2="56667" y2="29615"/>
                        <a14:foregroundMark x1="61444" y1="37692" x2="61444" y2="37692"/>
                        <a14:foregroundMark x1="63333" y1="48462" x2="63333" y2="48462"/>
                        <a14:foregroundMark x1="61556" y1="60577" x2="61556" y2="60577"/>
                        <a14:foregroundMark x1="57000" y1="68654" x2="57000" y2="68654"/>
                        <a14:foregroundMark x1="50667" y1="72115" x2="50667" y2="72115"/>
                        <a14:foregroundMark x1="43222" y1="67885" x2="43222" y2="67885"/>
                        <a14:foregroundMark x1="38444" y1="60192" x2="38444" y2="60192"/>
                        <a14:foregroundMark x1="37333" y1="50000" x2="37333" y2="50000"/>
                        <a14:foregroundMark x1="38444" y1="37692" x2="38444" y2="37692"/>
                        <a14:foregroundMark x1="43000" y1="30769" x2="43000" y2="3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13050" r="20543" b="14017"/>
          <a:stretch/>
        </p:blipFill>
        <p:spPr>
          <a:xfrm>
            <a:off x="4215871" y="5150288"/>
            <a:ext cx="479993" cy="344591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 t="17753" r="54271" b="22171"/>
          <a:stretch/>
        </p:blipFill>
        <p:spPr>
          <a:xfrm>
            <a:off x="878550" y="2296633"/>
            <a:ext cx="2923954" cy="4120042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4744447" y="3817443"/>
            <a:ext cx="51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solidFill>
                  <a:srgbClr val="3B38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FIND JOB WITHIN 6 MONTHS AFTER THE GRADUATION</a:t>
            </a:r>
            <a:endParaRPr lang="it-IT" sz="1400" dirty="0">
              <a:solidFill>
                <a:srgbClr val="3B3838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NETWORK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6" name="Connettore diritto 5"/>
          <p:cNvCxnSpPr/>
          <p:nvPr/>
        </p:nvCxnSpPr>
        <p:spPr>
          <a:xfrm>
            <a:off x="3721395" y="1812859"/>
            <a:ext cx="4731489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246671" y="2629373"/>
            <a:ext cx="3680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has created a network of great educational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centres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all over the world.</a:t>
            </a:r>
          </a:p>
          <a:p>
            <a:pPr algn="just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 these renowned schools ALMA organizes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courses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Italian Cuisine, structured on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periods of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study and practical training in Italy during in-school periods and traineeship periods at the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most renowned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 restaurants. </a:t>
            </a:r>
            <a:endParaRPr lang="it-IT" sz="16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541471" y="2796292"/>
            <a:ext cx="2682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PARTNER SCHOOLS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9521617" y="3157894"/>
            <a:ext cx="722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</a:t>
            </a:r>
            <a:endParaRPr lang="it-IT" sz="32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927607" y="4236485"/>
            <a:ext cx="3807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</a:t>
            </a:r>
            <a:b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AGENCIES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9530163" y="4853412"/>
            <a:ext cx="722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25</a:t>
            </a:r>
            <a:endParaRPr lang="it-IT" sz="32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3" y="1991171"/>
            <a:ext cx="3005843" cy="45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31" y="1577130"/>
            <a:ext cx="10150015" cy="52808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NETWORK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6" name="Connettore diritto 5"/>
          <p:cNvCxnSpPr/>
          <p:nvPr/>
        </p:nvCxnSpPr>
        <p:spPr>
          <a:xfrm>
            <a:off x="3721395" y="1812859"/>
            <a:ext cx="4731489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FOOD SCHOOL, BANGKOK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6" name="Connettore diritto 5"/>
          <p:cNvCxnSpPr/>
          <p:nvPr/>
        </p:nvCxnSpPr>
        <p:spPr>
          <a:xfrm>
            <a:off x="3721395" y="1812859"/>
            <a:ext cx="4731489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74713" y="2331836"/>
            <a:ext cx="70409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opens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its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first foreign branch in Bangkok, within the exclusive The Food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School,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 ambitious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project of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Dusit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International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one of Thailand’s leading hotel and real estate development companies,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that involves also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Dusit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Thani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College and Japan’s renowned Tsuji Culinary Institute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algn="just"/>
            <a:endParaRPr lang="it-IT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Central to The Food School’s offerings are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long course modules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 Thai cooking, Japanese cooking, and Italian cooking and baking, as well as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short course modules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culinary science and nutrition, artisanal culinary arts, industrial retraining and upgrading; as well as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special courses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on plant-based food production, sustainable and locally grown products, and international master classes</a:t>
            </a: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</a:t>
            </a:r>
            <a:r>
              <a:rPr lang="it-IT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Besides</a:t>
            </a: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it-IT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</a:t>
            </a: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offers</a:t>
            </a: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unique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business incubation services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 “Cloud Kitchen” facilities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algn="just"/>
            <a:endParaRPr lang="it-IT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Equipped with the latest kitchen equipment, blended learning platforms, and audiovisual presentation technology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The Food School occupies 3,200 square meters of carefully designed space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new Creative &amp; Startup Village in the Sam Yan district of the Capital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algn="just"/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784" y="2212969"/>
            <a:ext cx="3790950" cy="23622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784" y="4696321"/>
            <a:ext cx="3790950" cy="19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861788" y="2245439"/>
            <a:ext cx="722253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promotes intense and stimulating relations with hotel institutes, professional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education </a:t>
            </a:r>
            <a:r>
              <a:rPr lang="en-US" sz="13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centres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 culinary schools thus creating tailor-made projects for students and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teachers.</a:t>
            </a:r>
          </a:p>
          <a:p>
            <a:pPr algn="just"/>
            <a:endParaRPr lang="en-US" sz="13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r>
              <a:rPr lang="it-IT" sz="13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COOKING QUIZ: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Cooking Quiz is the traveling educational competition reserved for students in the 4th grade of Hotelier Institutes throughout Italy with a culinary and dining address, promoted by ELI-PLAN </a:t>
            </a:r>
            <a:r>
              <a:rPr lang="en-US" sz="13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Edizioni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a leading player in publishing in Italy and around the world for more than 30 years, and ALMA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algn="just"/>
            <a:endParaRPr lang="it-IT" sz="13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r>
              <a:rPr lang="it-IT" sz="13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SUMMER SCHOOL</a:t>
            </a:r>
            <a:r>
              <a:rPr lang="it-IT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training experience intended for graduates from hospitality and catering colleges who have excelled during their </a:t>
            </a:r>
            <a:r>
              <a:rPr lang="en-US" sz="13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programme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of studies.</a:t>
            </a:r>
            <a:endParaRPr lang="it-IT" sz="13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endParaRPr lang="it-IT" sz="1300" dirty="0" smtClean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r>
              <a:rPr lang="it-IT" sz="13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GUIDED VISITS</a:t>
            </a:r>
            <a:r>
              <a:rPr lang="it-IT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welcomes, by appointment, free guided tours of its premises to provide a more direct insight into the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School of Italian Culinary Arts.</a:t>
            </a:r>
            <a:endParaRPr lang="it-IT" sz="13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RELATIONS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HOSPITALITY INSTITUTES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6" name="Connettore diritto 25"/>
          <p:cNvCxnSpPr/>
          <p:nvPr/>
        </p:nvCxnSpPr>
        <p:spPr>
          <a:xfrm>
            <a:off x="3446895" y="1812859"/>
            <a:ext cx="5331866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8" b="10444"/>
          <a:stretch/>
        </p:blipFill>
        <p:spPr>
          <a:xfrm>
            <a:off x="8205088" y="2185328"/>
            <a:ext cx="3099275" cy="14551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19933" r="8671" b="-985"/>
          <a:stretch/>
        </p:blipFill>
        <p:spPr>
          <a:xfrm>
            <a:off x="8205088" y="3717422"/>
            <a:ext cx="3089208" cy="140732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5" t="45857" r="20453" b="19915"/>
          <a:stretch/>
        </p:blipFill>
        <p:spPr>
          <a:xfrm>
            <a:off x="8205088" y="5201664"/>
            <a:ext cx="3089208" cy="125895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21" y="1275422"/>
            <a:ext cx="1973082" cy="6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4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SPECIAL PROJECTS WITH OUR PARTNERS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26" name="Connettore diritto 25"/>
          <p:cNvCxnSpPr/>
          <p:nvPr/>
        </p:nvCxnSpPr>
        <p:spPr>
          <a:xfrm>
            <a:off x="3213219" y="1812859"/>
            <a:ext cx="576841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874713" y="3006264"/>
            <a:ext cx="2398327" cy="60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  <a:defRPr/>
            </a:pPr>
            <a:r>
              <a:rPr lang="it-IT" sz="20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SAN PELLEGRINO YOUNG CHEF</a:t>
            </a:r>
            <a:endParaRPr lang="it-IT" sz="20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4" y="5132497"/>
            <a:ext cx="2359129" cy="13206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9064" r="18103" b="20315"/>
          <a:stretch/>
        </p:blipFill>
        <p:spPr>
          <a:xfrm>
            <a:off x="1481463" y="2283222"/>
            <a:ext cx="1159188" cy="513381"/>
          </a:xfrm>
          <a:prstGeom prst="rect">
            <a:avLst/>
          </a:prstGeom>
        </p:spPr>
      </p:pic>
      <p:cxnSp>
        <p:nvCxnSpPr>
          <p:cNvPr id="23" name="Connettore diritto 22"/>
          <p:cNvCxnSpPr/>
          <p:nvPr/>
        </p:nvCxnSpPr>
        <p:spPr>
          <a:xfrm flipV="1">
            <a:off x="874713" y="3613674"/>
            <a:ext cx="2338506" cy="11292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26" y="2317651"/>
            <a:ext cx="875442" cy="562784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3509002" y="3006264"/>
            <a:ext cx="2398327" cy="60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  <a:defRPr/>
            </a:pPr>
            <a:r>
              <a:rPr lang="it-IT" sz="20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ARIA</a:t>
            </a:r>
          </a:p>
          <a:p>
            <a:pPr algn="ctr">
              <a:lnSpc>
                <a:spcPts val="2000"/>
              </a:lnSpc>
              <a:spcBef>
                <a:spcPct val="0"/>
              </a:spcBef>
              <a:defRPr/>
            </a:pPr>
            <a:r>
              <a:rPr lang="it-IT" sz="20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COLLECTION</a:t>
            </a:r>
            <a:endParaRPr lang="it-IT" sz="20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34" name="Connettore diritto 33"/>
          <p:cNvCxnSpPr/>
          <p:nvPr/>
        </p:nvCxnSpPr>
        <p:spPr>
          <a:xfrm flipV="1">
            <a:off x="3568823" y="3598050"/>
            <a:ext cx="2338506" cy="11292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788591" y="3748821"/>
            <a:ext cx="2424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competition that discovers young and talented chefs around the world by calling together international finalists, all potential best young chefs in the world.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3579235" y="3748821"/>
            <a:ext cx="2424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tableware collection signed </a:t>
            </a:r>
            <a:r>
              <a:rPr lang="en-US" sz="12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Ginori</a:t>
            </a:r>
            <a:r>
              <a:rPr lang="en-US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1735 and ALMA, modular and made with a porcelain with an innovative formulation for the world of "Haute </a:t>
            </a:r>
            <a:r>
              <a:rPr lang="en-US" sz="12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Hôtellerie</a:t>
            </a:r>
            <a:r>
              <a:rPr lang="en-US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et Restauration".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235" y="5132497"/>
            <a:ext cx="2359129" cy="1344815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6117241" y="2939039"/>
            <a:ext cx="26386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  <a:defRPr/>
            </a:pP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BARILLA PASTA</a:t>
            </a:r>
          </a:p>
          <a:p>
            <a:pPr algn="ctr">
              <a:lnSpc>
                <a:spcPts val="2000"/>
              </a:lnSpc>
              <a:spcBef>
                <a:spcPct val="0"/>
              </a:spcBef>
              <a:defRPr/>
            </a:pP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WORLD CHAMPIONSHIP</a:t>
            </a:r>
            <a:endParaRPr lang="it-IT" sz="16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38" name="Connettore diritto 37"/>
          <p:cNvCxnSpPr/>
          <p:nvPr/>
        </p:nvCxnSpPr>
        <p:spPr>
          <a:xfrm flipV="1">
            <a:off x="6267332" y="3580713"/>
            <a:ext cx="2338506" cy="11292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8906020" y="2971590"/>
            <a:ext cx="2398327" cy="60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  <a:defRPr/>
            </a:pPr>
            <a:r>
              <a:rPr lang="it-IT" sz="20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AVERNA DIGITAL PLATFORM</a:t>
            </a:r>
            <a:endParaRPr lang="it-IT" sz="20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43" name="Connettore diritto 42"/>
          <p:cNvCxnSpPr/>
          <p:nvPr/>
        </p:nvCxnSpPr>
        <p:spPr>
          <a:xfrm flipV="1">
            <a:off x="8965841" y="3563376"/>
            <a:ext cx="2338506" cy="11292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/>
          <p:cNvSpPr/>
          <p:nvPr/>
        </p:nvSpPr>
        <p:spPr>
          <a:xfrm>
            <a:off x="8976253" y="3714147"/>
            <a:ext cx="2424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digital platform created in collaboration with ALMA and aimed at the catering world, for the relaunch of the </a:t>
            </a:r>
            <a:r>
              <a:rPr lang="en-US" sz="12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Averna</a:t>
            </a:r>
            <a:r>
              <a:rPr lang="en-US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brand and the training of operators in the sector.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50" y="2355069"/>
            <a:ext cx="989127" cy="353952"/>
          </a:xfrm>
          <a:prstGeom prst="rect">
            <a:avLst/>
          </a:prstGeom>
        </p:spPr>
      </p:pic>
      <p:sp>
        <p:nvSpPr>
          <p:cNvPr id="39" name="Rettangolo 38"/>
          <p:cNvSpPr/>
          <p:nvPr/>
        </p:nvSpPr>
        <p:spPr>
          <a:xfrm>
            <a:off x="6277744" y="3731484"/>
            <a:ext cx="24246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culinary competition between young chefs from all over the world, competing for the title of "Master of Pasta": the object of the challenge is their personal interpretation of a dish featuring pasta.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7"/>
          <a:srcRect l="362" t="1791" r="-362" b="6571"/>
          <a:stretch/>
        </p:blipFill>
        <p:spPr>
          <a:xfrm>
            <a:off x="6276876" y="5132497"/>
            <a:ext cx="2358339" cy="131103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622" y="2331128"/>
            <a:ext cx="2389890" cy="40183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9"/>
          <a:srcRect l="-537" t="641" r="6478" b="-641"/>
          <a:stretch/>
        </p:blipFill>
        <p:spPr>
          <a:xfrm>
            <a:off x="8965841" y="5126557"/>
            <a:ext cx="2338506" cy="1334065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307649" y="1090211"/>
            <a:ext cx="11414331" cy="5767789"/>
            <a:chOff x="0" y="734938"/>
            <a:chExt cx="12192000" cy="612306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6"/>
            <a:stretch/>
          </p:blipFill>
          <p:spPr>
            <a:xfrm>
              <a:off x="0" y="734938"/>
              <a:ext cx="12192000" cy="6123062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90" y="5559487"/>
              <a:ext cx="6341494" cy="866950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93" y="283927"/>
            <a:ext cx="1641214" cy="56210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773728" y="5366546"/>
            <a:ext cx="1978276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b="1" dirty="0" smtClean="0">
                <a:solidFill>
                  <a:schemeClr val="bg2">
                    <a:lumMod val="50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TECHNICAL SPONSOR</a:t>
            </a:r>
            <a:endParaRPr lang="it-IT" sz="1300" b="1" dirty="0">
              <a:solidFill>
                <a:schemeClr val="bg2">
                  <a:lumMod val="50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08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3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2329410"/>
            <a:ext cx="4312929" cy="1481331"/>
          </a:xfrm>
          <a:prstGeom prst="rect">
            <a:avLst/>
          </a:prstGeom>
        </p:spPr>
      </p:pic>
      <p:sp>
        <p:nvSpPr>
          <p:cNvPr id="5" name="Segnaposto testo 2"/>
          <p:cNvSpPr txBox="1">
            <a:spLocks/>
          </p:cNvSpPr>
          <p:nvPr/>
        </p:nvSpPr>
        <p:spPr>
          <a:xfrm>
            <a:off x="-148159" y="3652620"/>
            <a:ext cx="12761029" cy="1051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dirty="0" err="1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Adhering</a:t>
            </a:r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the ALMA Partner </a:t>
            </a:r>
            <a:r>
              <a:rPr lang="it-IT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</a:t>
            </a:r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chool Network</a:t>
            </a:r>
            <a:endParaRPr lang="it-IT" sz="105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46648" cy="7110806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2418736" y="293176"/>
            <a:ext cx="7551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is the world’s leading international educational and training </a:t>
            </a:r>
            <a:r>
              <a:rPr lang="en-US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</a:t>
            </a:r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for Italian Cuisine and Hospitality.</a:t>
            </a:r>
          </a:p>
          <a:p>
            <a:pPr algn="ctr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educates chefs and pastry chefs, bakery chefs, gelato and pizza artisans, assistants restaurant &amp; bar managers and food &amp;</a:t>
            </a:r>
          </a:p>
          <a:p>
            <a:pPr algn="ctr">
              <a:spcBef>
                <a:spcPct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beverage managers coming from all around </a:t>
            </a:r>
            <a:r>
              <a:rPr lang="en-US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world.</a:t>
            </a:r>
          </a:p>
          <a:p>
            <a:pPr algn="ctr">
              <a:spcBef>
                <a:spcPct val="0"/>
              </a:spcBef>
              <a:defRPr/>
            </a:pPr>
            <a:r>
              <a:rPr lang="en-US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is based in the Ducal Palace of </a:t>
            </a:r>
            <a:r>
              <a:rPr lang="en-US" dirty="0" err="1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Colorno</a:t>
            </a:r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it-IT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68" y="6064442"/>
            <a:ext cx="2051067" cy="7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Benefits of being an ALMA partner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school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>
            <a:off x="3457074" y="1812859"/>
            <a:ext cx="5253789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2494546" y="2139193"/>
            <a:ext cx="8129337" cy="158551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424489" y="2212969"/>
            <a:ext cx="8269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Member</a:t>
            </a:r>
            <a:r>
              <a:rPr lang="it-IT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the ALMA International network</a:t>
            </a:r>
          </a:p>
          <a:p>
            <a:pPr algn="ctr"/>
            <a:r>
              <a:rPr lang="it-IT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Exclusive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ALMA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course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rates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for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students</a:t>
            </a:r>
            <a:endParaRPr lang="it-IT" sz="1600" b="1" dirty="0" smtClean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/>
            <a:r>
              <a:rPr lang="it-IT" sz="2000" b="1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Monetary</a:t>
            </a:r>
            <a:r>
              <a:rPr lang="it-IT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2000" b="1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rewards</a:t>
            </a:r>
            <a:r>
              <a:rPr lang="it-IT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invest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promotional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activities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050" b="1" i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*per </a:t>
            </a:r>
            <a:r>
              <a:rPr lang="it-IT" sz="1050" b="1" i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student</a:t>
            </a:r>
            <a:r>
              <a:rPr lang="it-IT" sz="1050" b="1" i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050" b="1" i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enrolled</a:t>
            </a:r>
            <a:endParaRPr lang="it-IT" sz="1050" b="1" i="1" dirty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/>
            <a:r>
              <a:rPr lang="it-IT" sz="20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Exchange</a:t>
            </a:r>
            <a:r>
              <a:rPr lang="it-IT" sz="1600" b="1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knowledge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between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err="1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professors</a:t>
            </a:r>
            <a:endParaRPr lang="it-IT" sz="1600" b="1" dirty="0" smtClean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7" y="4093780"/>
            <a:ext cx="2951430" cy="253291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8081" b="13940"/>
          <a:stretch/>
        </p:blipFill>
        <p:spPr>
          <a:xfrm>
            <a:off x="2494547" y="4103298"/>
            <a:ext cx="1670047" cy="251387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6"/>
          <a:stretch/>
        </p:blipFill>
        <p:spPr>
          <a:xfrm>
            <a:off x="7740771" y="4103298"/>
            <a:ext cx="2883113" cy="25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0BC98-9B49-496C-AA1E-5FB41E82B11A}" type="slidenum">
              <a:rPr lang="it-IT" smtClean="0"/>
              <a:pPr/>
              <a:t>21</a:t>
            </a:fld>
            <a:endParaRPr lang="it-IT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180932734"/>
              </p:ext>
            </p:extLst>
          </p:nvPr>
        </p:nvGraphicFramePr>
        <p:xfrm>
          <a:off x="290818" y="1357424"/>
          <a:ext cx="11610363" cy="473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93" y="283927"/>
            <a:ext cx="1641214" cy="56210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simple process of collaborating with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9" name="Connettore diritto 8"/>
          <p:cNvCxnSpPr/>
          <p:nvPr/>
        </p:nvCxnSpPr>
        <p:spPr>
          <a:xfrm>
            <a:off x="3136232" y="1812859"/>
            <a:ext cx="5895473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580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-74645" y="-83974"/>
            <a:ext cx="12192000" cy="6858000"/>
          </a:xfrm>
          <a:prstGeom prst="rect">
            <a:avLst/>
          </a:prstGeom>
          <a:solidFill>
            <a:srgbClr val="0033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2329410"/>
            <a:ext cx="4312929" cy="1481331"/>
          </a:xfrm>
          <a:prstGeom prst="rect">
            <a:avLst/>
          </a:prstGeom>
        </p:spPr>
      </p:pic>
      <p:sp>
        <p:nvSpPr>
          <p:cNvPr id="5" name="Segnaposto testo 2"/>
          <p:cNvSpPr txBox="1">
            <a:spLocks/>
          </p:cNvSpPr>
          <p:nvPr/>
        </p:nvSpPr>
        <p:spPr>
          <a:xfrm>
            <a:off x="-148159" y="3652620"/>
            <a:ext cx="12761029" cy="1051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LIFE </a:t>
            </a:r>
            <a:r>
              <a:rPr lang="it-IT" sz="1400" dirty="0" err="1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Climate</a:t>
            </a:r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Smart Chefs High Level Course </a:t>
            </a:r>
            <a:r>
              <a:rPr lang="it-IT" sz="1400" dirty="0" err="1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offer</a:t>
            </a:r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AEHT </a:t>
            </a:r>
            <a:r>
              <a:rPr lang="it-IT" sz="1400" dirty="0" err="1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Member</a:t>
            </a:r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</a:t>
            </a:r>
            <a:r>
              <a:rPr lang="it-IT" sz="1400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chools</a:t>
            </a:r>
            <a:endParaRPr lang="it-IT" sz="105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E18581D-E0BC-A545-9094-FAE535C307C3}"/>
              </a:ext>
            </a:extLst>
          </p:cNvPr>
          <p:cNvSpPr/>
          <p:nvPr/>
        </p:nvSpPr>
        <p:spPr>
          <a:xfrm>
            <a:off x="0" y="1043829"/>
            <a:ext cx="12192000" cy="58141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DB8782-74B0-484B-A962-8F1957A3C4C5}"/>
              </a:ext>
            </a:extLst>
          </p:cNvPr>
          <p:cNvSpPr/>
          <p:nvPr/>
        </p:nvSpPr>
        <p:spPr>
          <a:xfrm>
            <a:off x="-665" y="6234994"/>
            <a:ext cx="12192665" cy="64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C76596-5770-4D47-BE19-4DDFC584E635}"/>
              </a:ext>
            </a:extLst>
          </p:cNvPr>
          <p:cNvSpPr txBox="1"/>
          <p:nvPr/>
        </p:nvSpPr>
        <p:spPr>
          <a:xfrm>
            <a:off x="254434" y="2080177"/>
            <a:ext cx="5378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LIFE CLIMATE SMART CHEFS </a:t>
            </a:r>
            <a:r>
              <a:rPr lang="en-US" sz="1400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is a European project receiving funding from the </a:t>
            </a:r>
            <a:r>
              <a:rPr lang="en-US" sz="1400" b="1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LIFE </a:t>
            </a:r>
            <a:r>
              <a:rPr lang="en-US" sz="1400" b="1" dirty="0" err="1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1400" b="1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the European Union.</a:t>
            </a:r>
          </a:p>
          <a:p>
            <a:r>
              <a:rPr lang="en-US" sz="1400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aims to contribute to the development and implementation of the </a:t>
            </a:r>
            <a:r>
              <a:rPr lang="en-US" sz="1400" b="1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EU Climate Policy</a:t>
            </a:r>
            <a:r>
              <a:rPr lang="en-US" sz="1400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1400" b="1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Farm to Fork (F2F) Strategy</a:t>
            </a:r>
            <a:r>
              <a:rPr lang="en-US" sz="1400" dirty="0">
                <a:solidFill>
                  <a:srgbClr val="5C9040"/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2D12AD-14A4-F44E-B631-0404A4F9690A}"/>
              </a:ext>
            </a:extLst>
          </p:cNvPr>
          <p:cNvSpPr txBox="1"/>
          <p:nvPr/>
        </p:nvSpPr>
        <p:spPr>
          <a:xfrm>
            <a:off x="1019381" y="137241"/>
            <a:ext cx="29427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 TO 37%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global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greenhouse gas emissions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 emitted from farm to fork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Immagine 21">
            <a:extLst>
              <a:ext uri="{FF2B5EF4-FFF2-40B4-BE49-F238E27FC236}">
                <a16:creationId xmlns:a16="http://schemas.microsoft.com/office/drawing/2014/main" id="{40BE25D5-47B6-D94E-9416-5A53AB9E7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20819"/>
          <a:stretch/>
        </p:blipFill>
        <p:spPr>
          <a:xfrm>
            <a:off x="146688" y="176605"/>
            <a:ext cx="872693" cy="69101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9760B91-A811-8744-BDA2-FA71D6030B15}"/>
              </a:ext>
            </a:extLst>
          </p:cNvPr>
          <p:cNvSpPr txBox="1"/>
          <p:nvPr/>
        </p:nvSpPr>
        <p:spPr>
          <a:xfrm>
            <a:off x="5636364" y="163813"/>
            <a:ext cx="2149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70% ON AVERAGE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freshwater withdrawal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is used for agriculture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FC626CB-B9BE-6D49-B91C-D6545E572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320" y="142415"/>
            <a:ext cx="474666" cy="72831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CF87A08-AA3A-7340-8277-099CFF3C53BC}"/>
              </a:ext>
            </a:extLst>
          </p:cNvPr>
          <p:cNvSpPr txBox="1"/>
          <p:nvPr/>
        </p:nvSpPr>
        <p:spPr>
          <a:xfrm>
            <a:off x="9477031" y="131415"/>
            <a:ext cx="2172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1/3</a:t>
            </a:r>
          </a:p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global </a:t>
            </a:r>
            <a:r>
              <a:rPr lang="it-IT" sz="1400" b="1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r>
              <a:rPr lang="it-IT" sz="1400" b="1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production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lost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wasted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D115F6A-676E-094A-8F84-9C60F1EC1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230" y="162030"/>
            <a:ext cx="728578" cy="672533"/>
          </a:xfrm>
          <a:prstGeom prst="rect">
            <a:avLst/>
          </a:prstGeom>
        </p:spPr>
      </p:pic>
      <p:grpSp>
        <p:nvGrpSpPr>
          <p:cNvPr id="44" name="Gruppo 43">
            <a:extLst>
              <a:ext uri="{FF2B5EF4-FFF2-40B4-BE49-F238E27FC236}">
                <a16:creationId xmlns:a16="http://schemas.microsoft.com/office/drawing/2014/main" id="{DF56B8C6-C720-418B-A8D8-E04521D6260C}"/>
              </a:ext>
            </a:extLst>
          </p:cNvPr>
          <p:cNvGrpSpPr/>
          <p:nvPr/>
        </p:nvGrpSpPr>
        <p:grpSpPr>
          <a:xfrm>
            <a:off x="372358" y="3406407"/>
            <a:ext cx="4754474" cy="2513854"/>
            <a:chOff x="372358" y="3240151"/>
            <a:chExt cx="4754474" cy="25138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558F9E-B2D7-B54A-B8B1-BCDE893B9EBC}"/>
                </a:ext>
              </a:extLst>
            </p:cNvPr>
            <p:cNvSpPr txBox="1"/>
            <p:nvPr/>
          </p:nvSpPr>
          <p:spPr>
            <a:xfrm>
              <a:off x="961307" y="3247253"/>
              <a:ext cx="381612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actively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involving European chefs 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 promoters of low emission, nutritious and affordable diets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2CF4BE-9D86-AA47-AB13-D85F57D60D07}"/>
                </a:ext>
              </a:extLst>
            </p:cNvPr>
            <p:cNvSpPr txBox="1"/>
            <p:nvPr/>
          </p:nvSpPr>
          <p:spPr>
            <a:xfrm>
              <a:off x="961307" y="4097300"/>
              <a:ext cx="416552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providing chefs with the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knowledge and tools to generate change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 recipe design, menu planning and communication with customers, fostering awareness on climate and environmental issues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F728AF-65A0-5A45-ADA5-CBC9FA8A07C9}"/>
                </a:ext>
              </a:extLst>
            </p:cNvPr>
            <p:cNvSpPr txBox="1"/>
            <p:nvPr/>
          </p:nvSpPr>
          <p:spPr>
            <a:xfrm>
              <a:off x="961307" y="5230784"/>
              <a:ext cx="3888013" cy="523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promoting a mainstream 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debate on food 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 a key factor for climate change mitigation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246E4D-9E97-B44C-9A39-16ACE7C44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358" y="5306464"/>
              <a:ext cx="518090" cy="3730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784A1E-B0E7-5B42-AD57-3DDB172E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3282" y="3240151"/>
              <a:ext cx="474862" cy="44211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EA3001C-F443-D64C-9788-097A9BB1E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358" y="4167212"/>
              <a:ext cx="550656" cy="375845"/>
            </a:xfrm>
            <a:prstGeom prst="rect">
              <a:avLst/>
            </a:prstGeom>
          </p:spPr>
        </p:pic>
      </p:grpSp>
      <p:sp>
        <p:nvSpPr>
          <p:cNvPr id="35" name="TextBox 19">
            <a:extLst>
              <a:ext uri="{FF2B5EF4-FFF2-40B4-BE49-F238E27FC236}">
                <a16:creationId xmlns:a16="http://schemas.microsoft.com/office/drawing/2014/main" id="{D9468167-665E-4A4D-A5C5-21E197B7941B}"/>
              </a:ext>
            </a:extLst>
          </p:cNvPr>
          <p:cNvSpPr txBox="1"/>
          <p:nvPr/>
        </p:nvSpPr>
        <p:spPr>
          <a:xfrm>
            <a:off x="403282" y="6436431"/>
            <a:ext cx="1443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srgbClr val="5C9040"/>
                </a:solidFill>
                <a:latin typeface="Avenir Book" panose="02000503020000020003"/>
              </a:rPr>
              <a:t>Project partners:</a:t>
            </a:r>
            <a:endParaRPr lang="it-IT" sz="1400" dirty="0">
              <a:solidFill>
                <a:srgbClr val="5C9040"/>
              </a:solidFill>
              <a:latin typeface="Avenir Book" panose="02000503020000020003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4C7C4F26-8F1B-472F-8F39-48A72A715698}"/>
              </a:ext>
            </a:extLst>
          </p:cNvPr>
          <p:cNvGrpSpPr>
            <a:grpSpLocks noChangeAspect="1"/>
          </p:cNvGrpSpPr>
          <p:nvPr/>
        </p:nvGrpSpPr>
        <p:grpSpPr>
          <a:xfrm>
            <a:off x="7583159" y="1031221"/>
            <a:ext cx="4627987" cy="3420786"/>
            <a:chOff x="9089278" y="1336680"/>
            <a:chExt cx="4916148" cy="3633781"/>
          </a:xfrm>
        </p:grpSpPr>
        <p:pic>
          <p:nvPicPr>
            <p:cNvPr id="38" name="Picture 14" descr="A picture containing person, wooden&#10;&#10;Description automatically generated">
              <a:extLst>
                <a:ext uri="{FF2B5EF4-FFF2-40B4-BE49-F238E27FC236}">
                  <a16:creationId xmlns:a16="http://schemas.microsoft.com/office/drawing/2014/main" id="{6DA42795-932C-4A2A-8B57-57194D87A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2621" t="256" r="-181" b="-1516"/>
            <a:stretch/>
          </p:blipFill>
          <p:spPr>
            <a:xfrm>
              <a:off x="9089278" y="1338608"/>
              <a:ext cx="4916148" cy="3631853"/>
            </a:xfrm>
            <a:prstGeom prst="rect">
              <a:avLst/>
            </a:prstGeom>
          </p:spPr>
        </p:pic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C23E0569-ED79-40B0-937F-4D91E2F5CBFE}"/>
                </a:ext>
              </a:extLst>
            </p:cNvPr>
            <p:cNvSpPr/>
            <p:nvPr/>
          </p:nvSpPr>
          <p:spPr>
            <a:xfrm>
              <a:off x="9206858" y="1336680"/>
              <a:ext cx="4798568" cy="3554297"/>
            </a:xfrm>
            <a:prstGeom prst="rect">
              <a:avLst/>
            </a:prstGeom>
            <a:solidFill>
              <a:srgbClr val="5C904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 dirty="0"/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5F66EC9B-DE0B-4C41-A9FB-676EAC90CEB0}"/>
              </a:ext>
            </a:extLst>
          </p:cNvPr>
          <p:cNvGrpSpPr/>
          <p:nvPr/>
        </p:nvGrpSpPr>
        <p:grpSpPr>
          <a:xfrm>
            <a:off x="6236185" y="2643552"/>
            <a:ext cx="5642194" cy="3312750"/>
            <a:chOff x="6236185" y="2643552"/>
            <a:chExt cx="5642194" cy="3312750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8F688F3B-B809-4706-A227-8AB24C57F3CB}"/>
                </a:ext>
              </a:extLst>
            </p:cNvPr>
            <p:cNvSpPr/>
            <p:nvPr/>
          </p:nvSpPr>
          <p:spPr>
            <a:xfrm>
              <a:off x="6236185" y="2643552"/>
              <a:ext cx="5624044" cy="3312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399CE440-ED72-47C4-9FEC-C3C87E114909}"/>
                </a:ext>
              </a:extLst>
            </p:cNvPr>
            <p:cNvGrpSpPr/>
            <p:nvPr/>
          </p:nvGrpSpPr>
          <p:grpSpPr>
            <a:xfrm>
              <a:off x="6236185" y="2690361"/>
              <a:ext cx="5642194" cy="3088874"/>
              <a:chOff x="6236185" y="2690361"/>
              <a:chExt cx="5642194" cy="308887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7FB20A3-D4A7-1D46-ABAD-E04CA58FC8AA}"/>
                  </a:ext>
                </a:extLst>
              </p:cNvPr>
              <p:cNvSpPr txBox="1"/>
              <p:nvPr/>
            </p:nvSpPr>
            <p:spPr>
              <a:xfrm>
                <a:off x="6515629" y="3101579"/>
                <a:ext cx="5362750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the implementation of a 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high-level training course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 for chefs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 </a:t>
                </a:r>
              </a:p>
              <a:p>
                <a:pPr lvl="0">
                  <a:defRPr/>
                </a:pP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cs typeface="Assistant" pitchFamily="2" charset="-79"/>
                </a:endParaRPr>
              </a:p>
              <a:p>
                <a:pPr lvl="0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the development of a 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digital tool 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to design climate smart menus</a:t>
                </a:r>
              </a:p>
              <a:p>
                <a:pPr lvl="0">
                  <a:defRPr/>
                </a:pP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cs typeface="Assistant" pitchFamily="2" charset="-79"/>
                </a:endParaRPr>
              </a:p>
              <a:p>
                <a:pPr lvl="0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the creation of an 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Award dedicated to climate smart chefs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 and local initiatives promoting sustainable diets </a:t>
                </a:r>
              </a:p>
              <a:p>
                <a:pPr lvl="0">
                  <a:defRPr/>
                </a:pP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cs typeface="Assistant" pitchFamily="2" charset="-79"/>
                </a:endParaRPr>
              </a:p>
              <a:p>
                <a:pPr lvl="0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the creation of an 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EU Network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cs typeface="Assistant" pitchFamily="2" charset="-79"/>
                  </a:rPr>
                  <a:t> of chef associations</a:t>
                </a:r>
                <a:endParaRPr lang="it-IT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cs typeface="Assistant" pitchFamily="2" charset="-79"/>
                </a:endParaRPr>
              </a:p>
              <a:p>
                <a:pPr lvl="0">
                  <a:defRPr/>
                </a:pP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cs typeface="Assistant" pitchFamily="2" charset="-79"/>
                </a:endParaRPr>
              </a:p>
              <a:p>
                <a:pPr lvl="0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implementation of the 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Life Climate Smart Chefs Vision 2030</a:t>
                </a: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venir Book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 strategic paper aimed at providing policy recommendations and supporting EU Climate Policy</a:t>
                </a:r>
                <a:endParaRPr lang="en-US" sz="1400" dirty="0">
                  <a:solidFill>
                    <a:schemeClr val="bg1">
                      <a:lumMod val="50000"/>
                    </a:schemeClr>
                  </a:solidFill>
                  <a:latin typeface="Avenir Book" panose="02000503020000020003" pitchFamily="2" charset="0"/>
                  <a:cs typeface="Assistant" pitchFamily="2" charset="-79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436CCE-F8BF-2F45-ACE2-6580348CB9FC}"/>
                  </a:ext>
                </a:extLst>
              </p:cNvPr>
              <p:cNvSpPr txBox="1"/>
              <p:nvPr/>
            </p:nvSpPr>
            <p:spPr>
              <a:xfrm>
                <a:off x="6236185" y="2987118"/>
                <a:ext cx="3024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5C904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endParaRPr lang="en-BR" sz="2000" dirty="0">
                  <a:solidFill>
                    <a:srgbClr val="5C904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4E79F4-ED3D-0F48-B34B-C815B3C38B6D}"/>
                  </a:ext>
                </a:extLst>
              </p:cNvPr>
              <p:cNvSpPr txBox="1"/>
              <p:nvPr/>
            </p:nvSpPr>
            <p:spPr>
              <a:xfrm>
                <a:off x="6236185" y="2690361"/>
                <a:ext cx="529412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pt-BR" sz="1400" dirty="0">
                    <a:solidFill>
                      <a:srgbClr val="5C9040"/>
                    </a:solidFill>
                    <a:latin typeface="Avenir Book" panose="02000503020000020003"/>
                  </a:rPr>
                  <a:t>Key </a:t>
                </a:r>
                <a:r>
                  <a:rPr lang="pt-BR" sz="1400" b="1" dirty="0" err="1">
                    <a:solidFill>
                      <a:srgbClr val="5C9040"/>
                    </a:solidFill>
                    <a:latin typeface="Avenir Book" panose="02000503020000020003"/>
                  </a:rPr>
                  <a:t>project</a:t>
                </a:r>
                <a:r>
                  <a:rPr lang="pt-BR" sz="1400" b="1" dirty="0">
                    <a:solidFill>
                      <a:srgbClr val="5C9040"/>
                    </a:solidFill>
                    <a:latin typeface="Avenir Book" panose="02000503020000020003"/>
                  </a:rPr>
                  <a:t> </a:t>
                </a:r>
                <a:r>
                  <a:rPr lang="pt-BR" sz="1400" b="1" dirty="0" err="1">
                    <a:solidFill>
                      <a:srgbClr val="5C9040"/>
                    </a:solidFill>
                    <a:latin typeface="Avenir Book" panose="02000503020000020003"/>
                  </a:rPr>
                  <a:t>activities</a:t>
                </a:r>
                <a:r>
                  <a:rPr lang="pt-BR" sz="1400" dirty="0">
                    <a:solidFill>
                      <a:srgbClr val="5C9040"/>
                    </a:solidFill>
                    <a:latin typeface="Avenir Book" panose="02000503020000020003"/>
                  </a:rPr>
                  <a:t> include:</a:t>
                </a:r>
                <a:endParaRPr lang="it-IT" sz="1400" dirty="0">
                  <a:solidFill>
                    <a:srgbClr val="5C9040"/>
                  </a:solidFill>
                  <a:latin typeface="Avenir Book" panose="02000503020000020003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6DBD7AC-C120-7D40-93F5-6AB41E5CA377}"/>
                  </a:ext>
                </a:extLst>
              </p:cNvPr>
              <p:cNvSpPr txBox="1"/>
              <p:nvPr/>
            </p:nvSpPr>
            <p:spPr>
              <a:xfrm>
                <a:off x="6236185" y="3419417"/>
                <a:ext cx="3024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5C904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BR" sz="2000" dirty="0">
                  <a:solidFill>
                    <a:srgbClr val="5C9040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FC5027C-FA4E-D54B-A1AE-A3D4CAA71FD3}"/>
                  </a:ext>
                </a:extLst>
              </p:cNvPr>
              <p:cNvSpPr txBox="1"/>
              <p:nvPr/>
            </p:nvSpPr>
            <p:spPr>
              <a:xfrm>
                <a:off x="6236185" y="3871016"/>
                <a:ext cx="3024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5C904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endParaRPr lang="en-BR" sz="2000" dirty="0">
                  <a:solidFill>
                    <a:srgbClr val="5C9040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901E74-3656-1148-9FF8-BD999955E8BB}"/>
                  </a:ext>
                </a:extLst>
              </p:cNvPr>
              <p:cNvSpPr txBox="1"/>
              <p:nvPr/>
            </p:nvSpPr>
            <p:spPr>
              <a:xfrm>
                <a:off x="6236185" y="4474146"/>
                <a:ext cx="3024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5C904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n-BR" sz="2000" dirty="0">
                  <a:solidFill>
                    <a:srgbClr val="5C9040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5262DB-3803-5846-B3D7-4A743E5CA405}"/>
                  </a:ext>
                </a:extLst>
              </p:cNvPr>
              <p:cNvSpPr txBox="1"/>
              <p:nvPr/>
            </p:nvSpPr>
            <p:spPr>
              <a:xfrm>
                <a:off x="6236185" y="4923476"/>
                <a:ext cx="3024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5C904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endParaRPr lang="en-BR" sz="2800" dirty="0">
                  <a:solidFill>
                    <a:srgbClr val="5C9040"/>
                  </a:solidFill>
                </a:endParaRPr>
              </a:p>
            </p:txBody>
          </p:sp>
        </p:grp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2F60FC6-31AE-4634-A274-9AD1E894E66E}"/>
              </a:ext>
            </a:extLst>
          </p:cNvPr>
          <p:cNvGrpSpPr>
            <a:grpSpLocks noChangeAspect="1"/>
          </p:cNvGrpSpPr>
          <p:nvPr/>
        </p:nvGrpSpPr>
        <p:grpSpPr>
          <a:xfrm>
            <a:off x="1001725" y="693667"/>
            <a:ext cx="3368473" cy="1898716"/>
            <a:chOff x="6951468" y="477514"/>
            <a:chExt cx="4530487" cy="255370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4EBEC081-90D0-4664-9C40-8F73169F9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51468" y="477514"/>
              <a:ext cx="3612032" cy="2553702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77FDDB3-E6A7-460B-938F-AF1414416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75996" y="1321950"/>
              <a:ext cx="1205959" cy="871649"/>
            </a:xfrm>
            <a:prstGeom prst="rect">
              <a:avLst/>
            </a:prstGeom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56BE5746-23DD-700B-DA51-85F69C7044F2}"/>
              </a:ext>
            </a:extLst>
          </p:cNvPr>
          <p:cNvGrpSpPr/>
          <p:nvPr/>
        </p:nvGrpSpPr>
        <p:grpSpPr>
          <a:xfrm>
            <a:off x="2305543" y="6293598"/>
            <a:ext cx="8213520" cy="601386"/>
            <a:chOff x="2305543" y="6293598"/>
            <a:chExt cx="8213520" cy="601386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07D8EDE-6BF8-4964-8E09-11B077191536}"/>
                </a:ext>
              </a:extLst>
            </p:cNvPr>
            <p:cNvGrpSpPr/>
            <p:nvPr/>
          </p:nvGrpSpPr>
          <p:grpSpPr>
            <a:xfrm>
              <a:off x="4120316" y="6293598"/>
              <a:ext cx="6398747" cy="601386"/>
              <a:chOff x="3496856" y="6231255"/>
              <a:chExt cx="6398747" cy="601386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93B5922F-45E8-B94F-892C-07D11E1D4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9025404" y="6408774"/>
                <a:ext cx="870199" cy="243656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ext, sign, outdoor&#10;&#10;Description automatically generated">
                <a:extLst>
                  <a:ext uri="{FF2B5EF4-FFF2-40B4-BE49-F238E27FC236}">
                    <a16:creationId xmlns:a16="http://schemas.microsoft.com/office/drawing/2014/main" id="{CE206C57-6B43-A84E-9056-D59D1C73C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08470" y="6342181"/>
                <a:ext cx="353055" cy="353055"/>
              </a:xfrm>
              <a:prstGeom prst="rect">
                <a:avLst/>
              </a:prstGeom>
            </p:spPr>
          </p:pic>
          <p:pic>
            <p:nvPicPr>
              <p:cNvPr id="7" name="Picture 6" descr="Text&#10;&#10;Description automatically generated">
                <a:extLst>
                  <a:ext uri="{FF2B5EF4-FFF2-40B4-BE49-F238E27FC236}">
                    <a16:creationId xmlns:a16="http://schemas.microsoft.com/office/drawing/2014/main" id="{D1438898-1E38-4A49-8855-E35464A90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37949" y="6231255"/>
                <a:ext cx="1353119" cy="601386"/>
              </a:xfrm>
              <a:prstGeom prst="rect">
                <a:avLst/>
              </a:prstGeom>
            </p:spPr>
          </p:pic>
          <p:pic>
            <p:nvPicPr>
              <p:cNvPr id="8" name="Picture 7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2CA39917-5ECB-8840-BB62-D696F0A832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6856" y="6415242"/>
                <a:ext cx="982101" cy="278643"/>
              </a:xfrm>
              <a:prstGeom prst="rect">
                <a:avLst/>
              </a:prstGeom>
            </p:spPr>
          </p:pic>
        </p:grp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6DE4BB1-86AF-B80A-0466-FF5985974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05543" y="6293598"/>
              <a:ext cx="908146" cy="52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1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2" b="83319"/>
          <a:stretch/>
        </p:blipFill>
        <p:spPr>
          <a:xfrm>
            <a:off x="299750" y="220586"/>
            <a:ext cx="5101724" cy="973787"/>
          </a:xfrm>
        </p:spPr>
      </p:pic>
      <p:sp>
        <p:nvSpPr>
          <p:cNvPr id="5" name="Rettangolo 4"/>
          <p:cNvSpPr/>
          <p:nvPr/>
        </p:nvSpPr>
        <p:spPr>
          <a:xfrm>
            <a:off x="460815" y="6297652"/>
            <a:ext cx="10302260" cy="560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612235" y="855678"/>
            <a:ext cx="3857996" cy="4662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D9468167-665E-4A4D-A5C5-21E197B7941B}"/>
              </a:ext>
            </a:extLst>
          </p:cNvPr>
          <p:cNvSpPr txBox="1"/>
          <p:nvPr/>
        </p:nvSpPr>
        <p:spPr>
          <a:xfrm>
            <a:off x="409058" y="6323696"/>
            <a:ext cx="1443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srgbClr val="5C9040"/>
                </a:solidFill>
                <a:latin typeface="Avenir Book" panose="02000503020000020003"/>
              </a:rPr>
              <a:t>Project partners:</a:t>
            </a:r>
            <a:endParaRPr lang="it-IT" sz="1400" dirty="0">
              <a:solidFill>
                <a:srgbClr val="5C9040"/>
              </a:solidFill>
              <a:latin typeface="Avenir Book" panose="02000503020000020003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56BE5746-23DD-700B-DA51-85F69C7044F2}"/>
              </a:ext>
            </a:extLst>
          </p:cNvPr>
          <p:cNvGrpSpPr/>
          <p:nvPr/>
        </p:nvGrpSpPr>
        <p:grpSpPr>
          <a:xfrm>
            <a:off x="2305543" y="6293598"/>
            <a:ext cx="8213520" cy="601386"/>
            <a:chOff x="2305543" y="6293598"/>
            <a:chExt cx="8213520" cy="601386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707D8EDE-6BF8-4964-8E09-11B077191536}"/>
                </a:ext>
              </a:extLst>
            </p:cNvPr>
            <p:cNvGrpSpPr/>
            <p:nvPr/>
          </p:nvGrpSpPr>
          <p:grpSpPr>
            <a:xfrm>
              <a:off x="4120316" y="6293598"/>
              <a:ext cx="6398747" cy="601386"/>
              <a:chOff x="3496856" y="6231255"/>
              <a:chExt cx="6398747" cy="601386"/>
            </a:xfrm>
          </p:grpSpPr>
          <p:pic>
            <p:nvPicPr>
              <p:cNvPr id="13" name="Graphic 4">
                <a:extLst>
                  <a:ext uri="{FF2B5EF4-FFF2-40B4-BE49-F238E27FC236}">
                    <a16:creationId xmlns:a16="http://schemas.microsoft.com/office/drawing/2014/main" id="{93B5922F-45E8-B94F-892C-07D11E1D4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9025404" y="6408774"/>
                <a:ext cx="870199" cy="243656"/>
              </a:xfrm>
              <a:prstGeom prst="rect">
                <a:avLst/>
              </a:prstGeom>
            </p:spPr>
          </p:pic>
          <p:pic>
            <p:nvPicPr>
              <p:cNvPr id="14" name="Picture 5" descr="A picture containing text, sign, outdoor&#10;&#10;Description automatically generated">
                <a:extLst>
                  <a:ext uri="{FF2B5EF4-FFF2-40B4-BE49-F238E27FC236}">
                    <a16:creationId xmlns:a16="http://schemas.microsoft.com/office/drawing/2014/main" id="{CE206C57-6B43-A84E-9056-D59D1C73C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08470" y="6342181"/>
                <a:ext cx="353055" cy="353055"/>
              </a:xfrm>
              <a:prstGeom prst="rect">
                <a:avLst/>
              </a:prstGeom>
            </p:spPr>
          </p:pic>
          <p:pic>
            <p:nvPicPr>
              <p:cNvPr id="15" name="Picture 6" descr="Text&#10;&#10;Description automatically generated">
                <a:extLst>
                  <a:ext uri="{FF2B5EF4-FFF2-40B4-BE49-F238E27FC236}">
                    <a16:creationId xmlns:a16="http://schemas.microsoft.com/office/drawing/2014/main" id="{D1438898-1E38-4A49-8855-E35464A90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37949" y="6231255"/>
                <a:ext cx="1353119" cy="601386"/>
              </a:xfrm>
              <a:prstGeom prst="rect">
                <a:avLst/>
              </a:prstGeom>
            </p:spPr>
          </p:pic>
          <p:pic>
            <p:nvPicPr>
              <p:cNvPr id="16" name="Picture 7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2CA39917-5ECB-8840-BB62-D696F0A832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6856" y="6415242"/>
                <a:ext cx="982101" cy="278643"/>
              </a:xfrm>
              <a:prstGeom prst="rect">
                <a:avLst/>
              </a:prstGeom>
            </p:spPr>
          </p:pic>
        </p:grp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6DE4BB1-86AF-B80A-0466-FF5985974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05543" y="6293598"/>
              <a:ext cx="908146" cy="523221"/>
            </a:xfrm>
            <a:prstGeom prst="rect">
              <a:avLst/>
            </a:prstGeom>
          </p:spPr>
        </p:pic>
      </p:grpSp>
      <p:sp>
        <p:nvSpPr>
          <p:cNvPr id="17" name="Rettangolo 16"/>
          <p:cNvSpPr/>
          <p:nvPr/>
        </p:nvSpPr>
        <p:spPr>
          <a:xfrm>
            <a:off x="291606" y="1168345"/>
            <a:ext cx="3793203" cy="4937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5595960" y="159485"/>
            <a:ext cx="5780015" cy="583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4084810" y="1879996"/>
            <a:ext cx="1567419" cy="1336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2" b="823"/>
          <a:stretch/>
        </p:blipFill>
        <p:spPr>
          <a:xfrm>
            <a:off x="653714" y="1278556"/>
            <a:ext cx="8232142" cy="4484682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4136465" y="1252431"/>
            <a:ext cx="5906463" cy="4744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3740245" y="2590934"/>
            <a:ext cx="3204319" cy="3213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F7FB20A3-D4A7-1D46-ABAD-E04CA58FC8AA}"/>
              </a:ext>
            </a:extLst>
          </p:cNvPr>
          <p:cNvSpPr txBox="1"/>
          <p:nvPr/>
        </p:nvSpPr>
        <p:spPr>
          <a:xfrm>
            <a:off x="7595553" y="1673185"/>
            <a:ext cx="401061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Module 1 </a:t>
            </a:r>
            <a:r>
              <a:rPr lang="en-US" sz="1400" dirty="0">
                <a:latin typeface="Avenir Book" panose="02000503020000020003" pitchFamily="2" charset="0"/>
                <a:cs typeface="Assistant" pitchFamily="2" charset="-79"/>
              </a:rPr>
              <a:t>(6 h, ONLINE)</a:t>
            </a:r>
          </a:p>
          <a:p>
            <a:pPr lvl="0">
              <a:defRPr/>
            </a:pP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Introduction to food sustainability and sustainable diets</a:t>
            </a:r>
          </a:p>
          <a:p>
            <a:pPr lvl="0">
              <a:defRPr/>
            </a:pPr>
            <a:endParaRPr lang="en-US" sz="14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cs typeface="Assistant" pitchFamily="2" charset="-79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Module 2 </a:t>
            </a: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(7 h, ONLINE)</a:t>
            </a:r>
          </a:p>
          <a:p>
            <a:pPr lvl="0">
              <a:defRPr/>
            </a:pP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Nordic perspective to food sustainability</a:t>
            </a:r>
          </a:p>
          <a:p>
            <a:pPr lvl="0">
              <a:defRPr/>
            </a:pPr>
            <a:endParaRPr lang="en-US" sz="14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cs typeface="Assistant" pitchFamily="2" charset="-79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Module 3 </a:t>
            </a: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(8 h, 6 ONLINE + 2 IN-PRESENCE)</a:t>
            </a:r>
          </a:p>
          <a:p>
            <a:pPr lvl="0">
              <a:defRPr/>
            </a:pP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Technology for food: Climate Smart Chefs Took + Lab</a:t>
            </a:r>
          </a:p>
          <a:p>
            <a:pPr lvl="0">
              <a:defRPr/>
            </a:pPr>
            <a:endParaRPr lang="en-US" sz="14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cs typeface="Assistant" pitchFamily="2" charset="-79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Module 4 </a:t>
            </a: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(9 h, 5 ONLINE + 4 IN-PRESENCE)</a:t>
            </a:r>
          </a:p>
          <a:p>
            <a:pPr lvl="0">
              <a:defRPr/>
            </a:pPr>
            <a:endParaRPr lang="en-US" sz="1400" b="1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  <a:cs typeface="Assistant" pitchFamily="2" charset="-79"/>
            </a:endParaRPr>
          </a:p>
          <a:p>
            <a:pPr lvl="0">
              <a:defRPr/>
            </a:pPr>
            <a:r>
              <a:rPr lang="en-US" sz="1600" b="1" dirty="0">
                <a:solidFill>
                  <a:srgbClr val="5C904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Module 5 </a:t>
            </a: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(6h, IN-PRESENCE)</a:t>
            </a:r>
          </a:p>
          <a:p>
            <a:pPr lvl="0">
              <a:defRPr/>
            </a:pP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Sustainability and the Mediterranean Diets</a:t>
            </a:r>
            <a:endParaRPr lang="en-US" sz="1400" dirty="0">
              <a:latin typeface="Avenir Book" panose="02000503020000020003" pitchFamily="2" charset="0"/>
              <a:cs typeface="Assistant" pitchFamily="2" charset="-79"/>
            </a:endParaRPr>
          </a:p>
        </p:txBody>
      </p:sp>
      <p:pic>
        <p:nvPicPr>
          <p:cNvPr id="27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 r="38930" b="67538"/>
          <a:stretch/>
        </p:blipFill>
        <p:spPr>
          <a:xfrm>
            <a:off x="3451246" y="522619"/>
            <a:ext cx="4401966" cy="854278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83" y="1533157"/>
            <a:ext cx="3215692" cy="4267066"/>
          </a:xfrm>
          <a:prstGeom prst="rect">
            <a:avLst/>
          </a:prstGeom>
        </p:spPr>
      </p:pic>
      <p:pic>
        <p:nvPicPr>
          <p:cNvPr id="29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6558" b="83319"/>
          <a:stretch/>
        </p:blipFill>
        <p:spPr>
          <a:xfrm rot="10800000">
            <a:off x="8841388" y="261425"/>
            <a:ext cx="3131270" cy="973787"/>
          </a:xfrm>
          <a:prstGeom prst="rect">
            <a:avLst/>
          </a:prstGeom>
        </p:spPr>
      </p:pic>
      <p:pic>
        <p:nvPicPr>
          <p:cNvPr id="30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40" r="71512" b="92783"/>
          <a:stretch/>
        </p:blipFill>
        <p:spPr>
          <a:xfrm rot="10800000">
            <a:off x="9843795" y="560650"/>
            <a:ext cx="2128862" cy="162182"/>
          </a:xfrm>
          <a:prstGeom prst="rect">
            <a:avLst/>
          </a:prstGeom>
        </p:spPr>
      </p:pic>
      <p:pic>
        <p:nvPicPr>
          <p:cNvPr id="31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40" r="71512" b="92783"/>
          <a:stretch/>
        </p:blipFill>
        <p:spPr>
          <a:xfrm rot="10800000">
            <a:off x="9843795" y="703878"/>
            <a:ext cx="2128862" cy="154742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10232768" y="503822"/>
            <a:ext cx="1313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For AEHT</a:t>
            </a:r>
            <a:endParaRPr lang="it-IT" sz="20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4" name="Rettangolo 33"/>
          <p:cNvSpPr/>
          <p:nvPr/>
        </p:nvSpPr>
        <p:spPr>
          <a:xfrm flipV="1">
            <a:off x="911152" y="3216457"/>
            <a:ext cx="2073517" cy="268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F7FB20A3-D4A7-1D46-ABAD-E04CA58FC8AA}"/>
              </a:ext>
            </a:extLst>
          </p:cNvPr>
          <p:cNvSpPr txBox="1"/>
          <p:nvPr/>
        </p:nvSpPr>
        <p:spPr>
          <a:xfrm>
            <a:off x="934354" y="3210712"/>
            <a:ext cx="40106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>
                <a:latin typeface="Avenir Book" panose="02000503020000020003" pitchFamily="2" charset="0"/>
                <a:cs typeface="Assistant" pitchFamily="2" charset="-79"/>
              </a:rPr>
              <a:t>29/01/2024 – 27/02/2024</a:t>
            </a:r>
            <a:endParaRPr lang="en-US" sz="1400" dirty="0">
              <a:latin typeface="Avenir Book" panose="02000503020000020003" pitchFamily="2" charset="0"/>
              <a:cs typeface="Assistant" pitchFamily="2" charset="-79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1005772" y="4292163"/>
            <a:ext cx="2573627" cy="1539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990768" y="3953312"/>
            <a:ext cx="2050315" cy="179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F7FB20A3-D4A7-1D46-ABAD-E04CA58FC8AA}"/>
              </a:ext>
            </a:extLst>
          </p:cNvPr>
          <p:cNvSpPr txBox="1"/>
          <p:nvPr/>
        </p:nvSpPr>
        <p:spPr>
          <a:xfrm>
            <a:off x="946311" y="3894534"/>
            <a:ext cx="40106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04/03/2024 </a:t>
            </a:r>
            <a:r>
              <a:rPr lang="en-US" sz="1400" dirty="0">
                <a:latin typeface="Avenir Book" panose="02000503020000020003" pitchFamily="2" charset="0"/>
                <a:cs typeface="Assistant" pitchFamily="2" charset="-79"/>
              </a:rPr>
              <a:t>– </a:t>
            </a:r>
            <a:r>
              <a:rPr lang="en-US" sz="1400" dirty="0" smtClean="0">
                <a:latin typeface="Avenir Book" panose="02000503020000020003" pitchFamily="2" charset="0"/>
                <a:cs typeface="Assistant" pitchFamily="2" charset="-79"/>
              </a:rPr>
              <a:t>05/03/2024</a:t>
            </a:r>
            <a:endParaRPr lang="en-US" sz="1400" dirty="0">
              <a:latin typeface="Avenir Book" panose="02000503020000020003" pitchFamily="2" charset="0"/>
              <a:cs typeface="Assistant" pitchFamily="2" charset="-79"/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911152" y="1404838"/>
            <a:ext cx="1001653" cy="456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40" r="71512" b="92783"/>
          <a:stretch/>
        </p:blipFill>
        <p:spPr>
          <a:xfrm rot="10800000">
            <a:off x="334208" y="630118"/>
            <a:ext cx="2128862" cy="162182"/>
          </a:xfrm>
          <a:prstGeom prst="rect">
            <a:avLst/>
          </a:prstGeom>
        </p:spPr>
      </p:pic>
      <p:pic>
        <p:nvPicPr>
          <p:cNvPr id="42" name="Segnaposto contenut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40" r="71512" b="92783"/>
          <a:stretch/>
        </p:blipFill>
        <p:spPr>
          <a:xfrm rot="10800000">
            <a:off x="444272" y="779636"/>
            <a:ext cx="2128862" cy="162182"/>
          </a:xfrm>
          <a:prstGeom prst="rect">
            <a:avLst/>
          </a:prstGeom>
        </p:spPr>
      </p:pic>
      <p:sp>
        <p:nvSpPr>
          <p:cNvPr id="43" name="Rettangolo 42"/>
          <p:cNvSpPr/>
          <p:nvPr/>
        </p:nvSpPr>
        <p:spPr>
          <a:xfrm>
            <a:off x="506089" y="522887"/>
            <a:ext cx="1811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FREE COURSE</a:t>
            </a:r>
            <a:endParaRPr lang="it-IT" sz="20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3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2329410"/>
            <a:ext cx="4312929" cy="14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884691" y="1400823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CERTIFICATIONS AND </a:t>
            </a: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AWARDS</a:t>
            </a:r>
            <a:endParaRPr lang="it-IT" sz="2000" dirty="0">
              <a:solidFill>
                <a:srgbClr val="FF0000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91090" y="1890379"/>
            <a:ext cx="1042619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affirms its authority and reliability as a higher education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in the hotel and catering sector through the awards it has earned and the certifications achieved for its courses</a:t>
            </a:r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</a:t>
            </a:r>
          </a:p>
          <a:p>
            <a:pPr algn="just"/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is certified by the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Emilia Romagna under code 5290 for training </a:t>
            </a:r>
            <a:r>
              <a:rPr lang="en-US" sz="1200" b="1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programmes</a:t>
            </a:r>
            <a:endParaRPr lang="en-US" sz="1200" b="1" dirty="0" smtClean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is certified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UNI EN ISO 9001:2015 by SGS Italia spa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 design and performing of training courses for restaurant and hospitality business operator. Design and management of team-building programs, conventions for companies and commercial organizations, and cultural and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enogastronomic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events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Memorandum of </a:t>
            </a:r>
            <a:r>
              <a:rPr lang="it-IT" sz="12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Understanding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with the </a:t>
            </a:r>
            <a:r>
              <a:rPr lang="it-IT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Ministero della Pubblica Istruzione Università e Ricerca (MIUR – </a:t>
            </a:r>
            <a:r>
              <a:rPr lang="it-IT" sz="1200" b="1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Ministry</a:t>
            </a:r>
            <a:r>
              <a:rPr lang="it-IT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of </a:t>
            </a:r>
            <a:r>
              <a:rPr lang="it-IT" sz="1200" b="1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Education</a:t>
            </a:r>
            <a:r>
              <a:rPr lang="it-IT" sz="12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)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works with the </a:t>
            </a:r>
            <a:r>
              <a:rPr lang="en-US" sz="1200" b="1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Istituto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200" b="1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italiano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per Il </a:t>
            </a:r>
            <a:r>
              <a:rPr lang="en-US" sz="1200" b="1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commercio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Estero (ICE) (Italian Chamber of Commerce for Overseas Trade)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promote Italy’s food and agricultural heritage around the world and participates in the steering committees of the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Week of Italian Cuisine in the </a:t>
            </a:r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World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;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works with the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University of Parma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promote the 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region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participates in the steering committees 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 </a:t>
            </a:r>
            <a:r>
              <a:rPr lang="it-IT" sz="12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Parma </a:t>
            </a:r>
            <a:r>
              <a:rPr lang="it-IT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City of </a:t>
            </a:r>
            <a:r>
              <a:rPr lang="it-IT" sz="1200" b="1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Gastronomy</a:t>
            </a:r>
            <a:endParaRPr lang="it-IT" sz="12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has received the 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CRIBIS Prime Company Recognition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as Company with the Maximum Commercial Reliability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6" name="Connettore diritto 5"/>
          <p:cNvCxnSpPr/>
          <p:nvPr/>
        </p:nvCxnSpPr>
        <p:spPr>
          <a:xfrm>
            <a:off x="3589234" y="1812859"/>
            <a:ext cx="5024927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46" y="5760001"/>
            <a:ext cx="1571180" cy="59181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31" y="5901649"/>
            <a:ext cx="2575131" cy="51502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31" y="5005654"/>
            <a:ext cx="1711667" cy="76454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28" y="5031709"/>
            <a:ext cx="1220601" cy="72829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8323" y="5737959"/>
            <a:ext cx="804551" cy="66864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823" y="5796058"/>
            <a:ext cx="1714500" cy="55245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61" y="5031243"/>
            <a:ext cx="1234380" cy="61256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59" y="4980524"/>
            <a:ext cx="1973082" cy="67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silvia.tonghini\Desktop\alma-unesco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79" y="4816633"/>
            <a:ext cx="3446609" cy="162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7" b="11578"/>
          <a:stretch/>
        </p:blipFill>
        <p:spPr>
          <a:xfrm>
            <a:off x="4552158" y="4815460"/>
            <a:ext cx="2828395" cy="162966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74713" y="2535428"/>
            <a:ext cx="73548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school is located in the heart of Italian Food Valley, an area where</a:t>
            </a:r>
          </a:p>
          <a:p>
            <a:pPr algn="just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 can find the most important Made in Italy products, such as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Parmigiano 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Reggiano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 Prosciutto di Parma, which make Italian food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renowned throughout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world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algn="just"/>
            <a:endParaRPr lang="it-IT" sz="16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just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Parma is Creative City of Gastronomy since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2015 and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has been elected Capital of Culture 2020.</a:t>
            </a:r>
            <a:endParaRPr lang="it-IT" sz="16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878" y="3566479"/>
            <a:ext cx="1480485" cy="7346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4" r="43370" b="38843"/>
          <a:stretch/>
        </p:blipFill>
        <p:spPr>
          <a:xfrm>
            <a:off x="8426920" y="3440575"/>
            <a:ext cx="1016184" cy="87074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LOCATION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1" name="Connettore diritto 10"/>
          <p:cNvCxnSpPr/>
          <p:nvPr/>
        </p:nvCxnSpPr>
        <p:spPr>
          <a:xfrm>
            <a:off x="4990744" y="1812859"/>
            <a:ext cx="221336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6" b="26398"/>
          <a:stretch/>
        </p:blipFill>
        <p:spPr>
          <a:xfrm>
            <a:off x="9006740" y="2535428"/>
            <a:ext cx="1801368" cy="84603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" b="31845"/>
          <a:stretch/>
        </p:blipFill>
        <p:spPr>
          <a:xfrm>
            <a:off x="874715" y="4816633"/>
            <a:ext cx="3193085" cy="163655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>
            <a:spLocks noGrp="1"/>
          </p:cNvSpPr>
          <p:nvPr>
            <p:ph sz="half" idx="1"/>
          </p:nvPr>
        </p:nvSpPr>
        <p:spPr>
          <a:xfrm>
            <a:off x="885991" y="2217572"/>
            <a:ext cx="4207650" cy="1484548"/>
          </a:xfrm>
        </p:spPr>
        <p:txBody>
          <a:bodyPr rtlCol="0">
            <a:no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Lecture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Hall (Aula Magna)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Agorà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room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Demo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Rooms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12- multipurpose hall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Training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Rooms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Pastry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HEADQUARTERS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>
            <a:off x="4554907" y="1812859"/>
            <a:ext cx="3008121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r="11265"/>
          <a:stretch/>
        </p:blipFill>
        <p:spPr>
          <a:xfrm>
            <a:off x="4554907" y="3945761"/>
            <a:ext cx="3369699" cy="247206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976913" y="2217572"/>
            <a:ext cx="40091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Teaching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Wine Cellar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Sommellerie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Room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Management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Lab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Teaching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restaurant “Mater”</a:t>
            </a:r>
          </a:p>
          <a:p>
            <a:pPr marL="171450" indent="-171450" algn="just">
              <a:lnSpc>
                <a:spcPct val="100000"/>
              </a:lnSpc>
              <a:spcBef>
                <a:spcPct val="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Caffè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287079" y="2169299"/>
            <a:ext cx="1598297" cy="1205599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220791" y="2169299"/>
            <a:ext cx="169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5.240</a:t>
            </a:r>
            <a:r>
              <a:rPr lang="it-IT" sz="2400" b="1" dirty="0" smtClean="0"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SM</a:t>
            </a:r>
            <a:endParaRPr lang="it-IT" b="1" dirty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/>
            <a:r>
              <a:rPr lang="it-IT" sz="2400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23</a:t>
            </a:r>
            <a:r>
              <a:rPr lang="it-IT" b="1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ROOMS</a:t>
            </a:r>
          </a:p>
          <a:p>
            <a:pPr algn="ctr"/>
            <a:r>
              <a:rPr lang="it-IT" sz="24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</a:t>
            </a:r>
            <a:r>
              <a:rPr lang="it-IT" sz="2400" b="1" dirty="0" smtClean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HOUSINGS</a:t>
            </a:r>
            <a:endParaRPr lang="it-IT" b="1" dirty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16123" r="15027" b="1644"/>
          <a:stretch/>
        </p:blipFill>
        <p:spPr>
          <a:xfrm>
            <a:off x="871671" y="3942413"/>
            <a:ext cx="3573983" cy="247541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11700"/>
          <a:stretch/>
        </p:blipFill>
        <p:spPr>
          <a:xfrm>
            <a:off x="8033859" y="3958542"/>
            <a:ext cx="3279862" cy="248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COURSES AND PROGRAMS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>
            <a:off x="4257675" y="1812859"/>
            <a:ext cx="362902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4662076" y="2195225"/>
            <a:ext cx="286784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educates chefs and pastry chefs, bakery chefs, gelato and pizza artisans, assistants restaurant &amp; bar managers and food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&amp; beverage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managers coming from all around the world with training programs performed at the highest level by the most </a:t>
            </a:r>
            <a:r>
              <a:rPr lang="en-US" sz="1300" dirty="0" err="1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renowed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teachers.</a:t>
            </a:r>
          </a:p>
          <a:p>
            <a:pPr algn="just"/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 a privileged meeting point. Every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day, the </a:t>
            </a:r>
            <a:r>
              <a:rPr lang="en-US" sz="13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Reggia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 </a:t>
            </a:r>
            <a:r>
              <a:rPr lang="en-US" sz="13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Colorno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is the scene of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lectures, conferences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seminars as well as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tailor-made courses.</a:t>
            </a:r>
          </a:p>
          <a:p>
            <a:pPr algn="just"/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international network of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partner schools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the professional courses, the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library, classrooms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 cutting-edge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technology and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ALMA Alumni Community make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school 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lively </a:t>
            </a:r>
            <a:r>
              <a:rPr lang="en-US" sz="13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centre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for research and </a:t>
            </a:r>
            <a:r>
              <a:rPr lang="en-US" sz="13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cultural exchange</a:t>
            </a:r>
            <a:r>
              <a:rPr lang="en-US" sz="13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  <a:endParaRPr lang="it-IT" sz="13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30140"/>
          <a:stretch/>
        </p:blipFill>
        <p:spPr>
          <a:xfrm>
            <a:off x="3308405" y="2207866"/>
            <a:ext cx="1203609" cy="421085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r="22510"/>
          <a:stretch/>
        </p:blipFill>
        <p:spPr>
          <a:xfrm>
            <a:off x="7698403" y="2212968"/>
            <a:ext cx="1205819" cy="420245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4" t="12956" r="37026" b="346"/>
          <a:stretch/>
        </p:blipFill>
        <p:spPr>
          <a:xfrm>
            <a:off x="8976725" y="2195876"/>
            <a:ext cx="1230594" cy="422079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-401" r="34390" b="401"/>
          <a:stretch/>
        </p:blipFill>
        <p:spPr>
          <a:xfrm>
            <a:off x="675872" y="2210777"/>
            <a:ext cx="1216883" cy="42029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1" t="3313" r="29505" b="3914"/>
          <a:stretch/>
        </p:blipFill>
        <p:spPr>
          <a:xfrm>
            <a:off x="1972119" y="2209729"/>
            <a:ext cx="1230958" cy="421039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1" t="-406" r="51825" b="406"/>
          <a:stretch/>
        </p:blipFill>
        <p:spPr>
          <a:xfrm>
            <a:off x="10312647" y="2213584"/>
            <a:ext cx="1222050" cy="420460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5"/>
          <a:stretch/>
        </p:blipFill>
        <p:spPr>
          <a:xfrm>
            <a:off x="8682527" y="2168524"/>
            <a:ext cx="2634761" cy="2266015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874713" y="2167307"/>
            <a:ext cx="5787316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CUISINE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Cooking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Techniques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Course</a:t>
            </a:r>
            <a:b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Advanced Course Of Italian Cuisine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Pasta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Making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Course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Master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Health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&amp; Performance Chef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PASTRY</a:t>
            </a:r>
            <a:endParaRPr lang="it-IT" sz="1600" b="1" dirty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Basic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Pastry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200" dirty="0" err="1" smtClean="0">
                <a:solidFill>
                  <a:srgbClr val="3B383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Techniques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Course</a:t>
            </a:r>
            <a:b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Advanced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Pastry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Course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Contemporary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Gelato Course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HOSPITALITY</a:t>
            </a:r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 </a:t>
            </a:r>
            <a:r>
              <a:rPr lang="it-IT" sz="1600" b="1" dirty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SOMMELLERIE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en-US" sz="1200" spc="-1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Advanced Course Of Restaurant, Bar &amp; </a:t>
            </a:r>
            <a:r>
              <a:rPr lang="en-US" sz="1200" spc="-1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Sommellerie</a:t>
            </a:r>
            <a:endParaRPr lang="en-US" sz="1200" spc="-100" dirty="0" smtClean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Master ALMA AIS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600" b="1" dirty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MODERN </a:t>
            </a: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BREADMAKING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Course In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Modern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Breadmaking</a:t>
            </a:r>
            <a:endParaRPr lang="it-IT" sz="1200" dirty="0" smtClean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Corse In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Gastronomic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Pizza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endParaRPr lang="it-IT" sz="1200" dirty="0" smtClean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600" b="1" dirty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FOOD &amp; BEVERAGE </a:t>
            </a:r>
            <a:endParaRPr lang="it-IT" sz="1600" b="1" dirty="0" smtClean="0">
              <a:solidFill>
                <a:srgbClr val="003349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Food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&amp;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Beverage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Manager Course</a:t>
            </a: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Food&amp;Beverage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Business Game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500"/>
              </a:lnSpc>
              <a:buClr>
                <a:schemeClr val="bg2">
                  <a:lumMod val="50000"/>
                </a:schemeClr>
              </a:buClr>
            </a:pP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13112" r="-256" b="6939"/>
          <a:stretch/>
        </p:blipFill>
        <p:spPr>
          <a:xfrm>
            <a:off x="5097658" y="4610614"/>
            <a:ext cx="3401837" cy="180606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58" y="2167307"/>
            <a:ext cx="3401837" cy="2266015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"/>
          <a:stretch/>
        </p:blipFill>
        <p:spPr>
          <a:xfrm>
            <a:off x="8682527" y="4611830"/>
            <a:ext cx="2604708" cy="180606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COURSES AND </a:t>
            </a: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PROGRAMS| </a:t>
            </a:r>
            <a:r>
              <a:rPr lang="it-IT" sz="20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</a:t>
            </a: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20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language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>
            <a:off x="3136307" y="1812859"/>
            <a:ext cx="5776957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771927" y="2816675"/>
            <a:ext cx="2603425" cy="249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HIGH EDUCATION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Culinary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Program</a:t>
            </a:r>
          </a:p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ICONIC COURSES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sz="12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Pastry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Program</a:t>
            </a:r>
          </a:p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Pizza Program</a:t>
            </a:r>
          </a:p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err="1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Italian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Pasta Program</a:t>
            </a:r>
          </a:p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it-IT" sz="12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sz="1600" b="1" dirty="0" smtClean="0">
                <a:solidFill>
                  <a:srgbClr val="003349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TAILOR MADE COURSES</a:t>
            </a:r>
          </a:p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 taste of </a:t>
            </a:r>
            <a:r>
              <a:rPr lang="it-IT" sz="12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Italy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fontAlgn="t">
              <a:lnSpc>
                <a:spcPts val="1700"/>
              </a:lnSpc>
              <a:buClr>
                <a:schemeClr val="bg2">
                  <a:lumMod val="50000"/>
                </a:schemeClr>
              </a:buClr>
            </a:pPr>
            <a:endParaRPr lang="it-IT" sz="12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>
            <a:off x="3136307" y="1812859"/>
            <a:ext cx="5776957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/>
          <a:stretch/>
        </p:blipFill>
        <p:spPr>
          <a:xfrm>
            <a:off x="7434146" y="2210886"/>
            <a:ext cx="2553910" cy="18409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3"/>
          <a:stretch/>
        </p:blipFill>
        <p:spPr>
          <a:xfrm>
            <a:off x="4509260" y="4220092"/>
            <a:ext cx="2763640" cy="21740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45" y="4220092"/>
            <a:ext cx="2553911" cy="21740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60" y="2210886"/>
            <a:ext cx="2763640" cy="184300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COURSES AND </a:t>
            </a: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PROGRAMS| English </a:t>
            </a:r>
            <a:r>
              <a:rPr lang="it-IT" sz="2000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language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23" y="283925"/>
            <a:ext cx="1636587" cy="5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sellaDiTesto 48"/>
          <p:cNvSpPr txBox="1"/>
          <p:nvPr/>
        </p:nvSpPr>
        <p:spPr>
          <a:xfrm>
            <a:off x="874713" y="1412749"/>
            <a:ext cx="1042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20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TEACHERS AND GUEST CHEFS</a:t>
            </a:r>
            <a:endParaRPr lang="it-IT" sz="20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2459" r="-600" b="11845"/>
          <a:stretch/>
        </p:blipFill>
        <p:spPr>
          <a:xfrm>
            <a:off x="7284013" y="2168525"/>
            <a:ext cx="1773017" cy="22227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7" t="27945" r="28960"/>
          <a:stretch/>
        </p:blipFill>
        <p:spPr>
          <a:xfrm>
            <a:off x="876838" y="4550735"/>
            <a:ext cx="1621814" cy="18613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 b="12829"/>
          <a:stretch/>
        </p:blipFill>
        <p:spPr>
          <a:xfrm>
            <a:off x="2646492" y="4550735"/>
            <a:ext cx="1365794" cy="184652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93" y="283927"/>
            <a:ext cx="1641214" cy="562106"/>
          </a:xfrm>
          <a:prstGeom prst="rect">
            <a:avLst/>
          </a:prstGeom>
        </p:spPr>
      </p:pic>
      <p:cxnSp>
        <p:nvCxnSpPr>
          <p:cNvPr id="14" name="Connettore diritto 13"/>
          <p:cNvCxnSpPr/>
          <p:nvPr/>
        </p:nvCxnSpPr>
        <p:spPr>
          <a:xfrm>
            <a:off x="4066653" y="1812859"/>
            <a:ext cx="4120218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928736" y="6022427"/>
            <a:ext cx="1325429" cy="280987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964581" y="5862918"/>
            <a:ext cx="1021470" cy="461665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18730" r="22428" b="17501"/>
          <a:stretch/>
        </p:blipFill>
        <p:spPr>
          <a:xfrm>
            <a:off x="4160284" y="4561367"/>
            <a:ext cx="1247686" cy="184614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28736" y="6022427"/>
            <a:ext cx="1377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Alfio Ghezzi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2966256" y="5862919"/>
            <a:ext cx="1055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Matteo </a:t>
            </a:r>
            <a:endParaRPr lang="it-IT" alt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Baronetto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382583" y="5837759"/>
            <a:ext cx="924537" cy="461666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382583" y="5837760"/>
            <a:ext cx="1018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Enrico </a:t>
            </a:r>
          </a:p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Bartolini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7403413" y="3956075"/>
            <a:ext cx="1653617" cy="367265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7309169" y="3996216"/>
            <a:ext cx="18561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Iginio</a:t>
            </a:r>
            <a:r>
              <a:rPr lang="it-IT" altLang="it-IT" sz="1200" i="1" dirty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Massari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18339" r="63533" b="16162"/>
          <a:stretch/>
        </p:blipFill>
        <p:spPr>
          <a:xfrm>
            <a:off x="7274796" y="4560794"/>
            <a:ext cx="1518826" cy="186718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7445905" y="4661452"/>
            <a:ext cx="1160465" cy="437989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7411721" y="4646322"/>
            <a:ext cx="1172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Gianluca </a:t>
            </a:r>
            <a:b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it-IT" altLang="it-IT" sz="1200" i="1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Gorini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8" t="24031" r="31533" b="18294"/>
          <a:stretch/>
        </p:blipFill>
        <p:spPr>
          <a:xfrm>
            <a:off x="9242948" y="2168526"/>
            <a:ext cx="2074340" cy="2236678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9469106" y="3956075"/>
            <a:ext cx="1551930" cy="367265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9520193" y="4001207"/>
            <a:ext cx="15008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Valeria Piccini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t="26376" r="41221" b="8716"/>
          <a:stretch/>
        </p:blipFill>
        <p:spPr>
          <a:xfrm>
            <a:off x="874713" y="2168526"/>
            <a:ext cx="1581508" cy="2222722"/>
          </a:xfrm>
          <a:prstGeom prst="rect">
            <a:avLst/>
          </a:prstGeom>
        </p:spPr>
      </p:pic>
      <p:sp>
        <p:nvSpPr>
          <p:cNvPr id="32" name="Rettangolo 31"/>
          <p:cNvSpPr/>
          <p:nvPr/>
        </p:nvSpPr>
        <p:spPr>
          <a:xfrm>
            <a:off x="1051891" y="3823321"/>
            <a:ext cx="1174542" cy="461665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1139824" y="3800951"/>
            <a:ext cx="1086609" cy="463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Moreno</a:t>
            </a:r>
          </a:p>
          <a:p>
            <a:pPr algn="ctr"/>
            <a:r>
              <a:rPr 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Cedroni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18073" r="-3550" b="-947"/>
          <a:stretch/>
        </p:blipFill>
        <p:spPr>
          <a:xfrm>
            <a:off x="5560316" y="4550735"/>
            <a:ext cx="1497343" cy="1861360"/>
          </a:xfrm>
          <a:prstGeom prst="rect">
            <a:avLst/>
          </a:prstGeom>
        </p:spPr>
      </p:pic>
      <p:sp>
        <p:nvSpPr>
          <p:cNvPr id="35" name="Rettangolo 34"/>
          <p:cNvSpPr/>
          <p:nvPr/>
        </p:nvSpPr>
        <p:spPr>
          <a:xfrm>
            <a:off x="5789658" y="5837760"/>
            <a:ext cx="1021470" cy="461665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5736030" y="5837761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Riccardo </a:t>
            </a:r>
            <a:endParaRPr lang="it-IT" alt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ctr"/>
            <a:r>
              <a:rPr lang="it-IT" altLang="it-IT" sz="1200" i="1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Camanini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3975" r="-706" b="13116"/>
          <a:stretch/>
        </p:blipFill>
        <p:spPr>
          <a:xfrm>
            <a:off x="5516722" y="2187262"/>
            <a:ext cx="1505213" cy="2217942"/>
          </a:xfrm>
          <a:prstGeom prst="rect">
            <a:avLst/>
          </a:prstGeom>
        </p:spPr>
      </p:pic>
      <p:sp>
        <p:nvSpPr>
          <p:cNvPr id="38" name="Rettangolo 37"/>
          <p:cNvSpPr/>
          <p:nvPr/>
        </p:nvSpPr>
        <p:spPr>
          <a:xfrm>
            <a:off x="5636717" y="3832630"/>
            <a:ext cx="1265017" cy="490710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5721143" y="3823322"/>
            <a:ext cx="1058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Antonia </a:t>
            </a:r>
          </a:p>
          <a:p>
            <a:pPr algn="ctr"/>
            <a:r>
              <a:rPr lang="it-IT" altLang="it-IT" sz="1200" i="1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Klugmann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2467170" y="3267654"/>
            <a:ext cx="303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70</a:t>
            </a:r>
            <a:endParaRPr lang="it-IT" sz="32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460975" y="2311477"/>
            <a:ext cx="305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17</a:t>
            </a:r>
            <a:endParaRPr lang="it-IT" sz="3200" b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80" y="1452264"/>
            <a:ext cx="307802" cy="3078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r="10542"/>
          <a:stretch/>
        </p:blipFill>
        <p:spPr>
          <a:xfrm>
            <a:off x="8949664" y="4544599"/>
            <a:ext cx="2385860" cy="1862916"/>
          </a:xfrm>
          <a:prstGeom prst="rect">
            <a:avLst/>
          </a:prstGeom>
        </p:spPr>
      </p:pic>
      <p:sp>
        <p:nvSpPr>
          <p:cNvPr id="43" name="Rettangolo 42"/>
          <p:cNvSpPr/>
          <p:nvPr/>
        </p:nvSpPr>
        <p:spPr>
          <a:xfrm>
            <a:off x="9375999" y="5870622"/>
            <a:ext cx="1551930" cy="367265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/>
          <p:cNvSpPr/>
          <p:nvPr/>
        </p:nvSpPr>
        <p:spPr>
          <a:xfrm>
            <a:off x="9427086" y="5915754"/>
            <a:ext cx="15008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Chef Davide </a:t>
            </a:r>
            <a:r>
              <a:rPr lang="it-IT" altLang="it-IT" sz="1200" i="1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Oldani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2441958" y="3782289"/>
            <a:ext cx="306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CUSINE AND PASTRY </a:t>
            </a:r>
          </a:p>
          <a:p>
            <a:pPr algn="ctr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GUEST CHEFS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1" name="CasellaDiTesto 50"/>
          <p:cNvSpPr txBox="1"/>
          <p:nvPr/>
        </p:nvSpPr>
        <p:spPr>
          <a:xfrm>
            <a:off x="5313352" y="1855767"/>
            <a:ext cx="1517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Data </a:t>
            </a:r>
            <a:r>
              <a:rPr lang="it-IT" sz="1200" i="1" dirty="0" err="1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refers</a:t>
            </a:r>
            <a:r>
              <a:rPr lang="it-IT" sz="1200" i="1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2019</a:t>
            </a:r>
            <a:endParaRPr lang="it-IT" sz="1200" i="1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2455431" y="2826112"/>
            <a:ext cx="3062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ALMA CHEF TEACHERS</a:t>
            </a:r>
            <a:endParaRPr lang="it-IT" sz="1400" dirty="0">
              <a:solidFill>
                <a:schemeClr val="bg2">
                  <a:lumMod val="25000"/>
                </a:scheme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ALMA Corporate_ENG</Template>
  <TotalTime>21894</TotalTime>
  <Words>1668</Words>
  <Application>Microsoft Office PowerPoint</Application>
  <PresentationFormat>Widescreen</PresentationFormat>
  <Paragraphs>229</Paragraphs>
  <Slides>25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Arial</vt:lpstr>
      <vt:lpstr>Assistant</vt:lpstr>
      <vt:lpstr>Avenir Book</vt:lpstr>
      <vt:lpstr>Calibri</vt:lpstr>
      <vt:lpstr>Calibri Light</vt:lpstr>
      <vt:lpstr>Gadugi</vt:lpstr>
      <vt:lpstr>Noto Sans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Graceanne LaCombe - ALMA</dc:creator>
  <cp:lastModifiedBy>Graceanne LaCombe - ALMA</cp:lastModifiedBy>
  <cp:revision>50</cp:revision>
  <dcterms:created xsi:type="dcterms:W3CDTF">2023-10-20T14:13:01Z</dcterms:created>
  <dcterms:modified xsi:type="dcterms:W3CDTF">2023-11-06T16:51:23Z</dcterms:modified>
</cp:coreProperties>
</file>