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15"/>
  </p:notesMasterIdLst>
  <p:sldIdLst>
    <p:sldId id="256" r:id="rId2"/>
    <p:sldId id="267" r:id="rId3"/>
    <p:sldId id="329" r:id="rId4"/>
    <p:sldId id="340" r:id="rId5"/>
    <p:sldId id="348" r:id="rId6"/>
    <p:sldId id="331" r:id="rId7"/>
    <p:sldId id="341" r:id="rId8"/>
    <p:sldId id="343" r:id="rId9"/>
    <p:sldId id="342" r:id="rId10"/>
    <p:sldId id="344" r:id="rId11"/>
    <p:sldId id="346" r:id="rId12"/>
    <p:sldId id="347" r:id="rId13"/>
    <p:sldId id="338" r:id="rId14"/>
  </p:sldIdLst>
  <p:sldSz cx="12192000" cy="6858000"/>
  <p:notesSz cx="6797675" cy="9928225"/>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rednji slog 1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rednji slog 3 – poudare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sorterViewPr>
    <p:cViewPr>
      <p:scale>
        <a:sx n="100" d="100"/>
        <a:sy n="100" d="100"/>
      </p:scale>
      <p:origin x="0" y="-4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851D013-5190-45D8-840F-B35FB4824701}" type="datetimeFigureOut">
              <a:rPr lang="en-GB" smtClean="0"/>
              <a:t>06/11/2023</a:t>
            </a:fld>
            <a:endParaRPr lang="en-GB"/>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EA485F4-8F56-4B76-A767-A9166FCBE6E9}" type="slidenum">
              <a:rPr lang="en-GB" smtClean="0"/>
              <a:t>‹#›</a:t>
            </a:fld>
            <a:endParaRPr lang="en-GB"/>
          </a:p>
        </p:txBody>
      </p:sp>
    </p:spTree>
    <p:extLst>
      <p:ext uri="{BB962C8B-B14F-4D97-AF65-F5344CB8AC3E}">
        <p14:creationId xmlns:p14="http://schemas.microsoft.com/office/powerpoint/2010/main" val="93374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26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61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710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194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06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788" y="5187735"/>
            <a:ext cx="5390305" cy="4244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396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EA96F1C3-94A5-4AFF-BF7E-29781A53030B}"/>
              </a:ext>
            </a:extLst>
          </p:cNvPr>
          <p:cNvSpPr>
            <a:spLocks noGrp="1"/>
          </p:cNvSpPr>
          <p:nvPr>
            <p:ph type="subTitle" idx="1" hasCustomPrompt="1"/>
          </p:nvPr>
        </p:nvSpPr>
        <p:spPr>
          <a:xfrm>
            <a:off x="1524000" y="5468879"/>
            <a:ext cx="9144000" cy="601721"/>
          </a:xfrm>
          <a:prstGeom prst="rect">
            <a:avLst/>
          </a:prstGeom>
        </p:spPr>
        <p:txBody>
          <a:bodyPr/>
          <a:lstStyle>
            <a:lvl1pPr marL="0" indent="0" algn="ctr">
              <a:buNone/>
              <a:defRPr sz="4000">
                <a:solidFill>
                  <a:schemeClr val="bg1"/>
                </a:solidFill>
                <a:latin typeface="PF Agora Sans Pro Light" panose="02000500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Kraj in datum / predavatelj</a:t>
            </a:r>
          </a:p>
        </p:txBody>
      </p:sp>
      <p:sp>
        <p:nvSpPr>
          <p:cNvPr id="7" name="Naslov 6" descr="NASLOV PREZENTACIJE">
            <a:extLst>
              <a:ext uri="{FF2B5EF4-FFF2-40B4-BE49-F238E27FC236}">
                <a16:creationId xmlns:a16="http://schemas.microsoft.com/office/drawing/2014/main" id="{AE7F36D4-8F47-495B-9AA2-A8058058711D}"/>
              </a:ext>
              <a:ext uri="{C183D7F6-B498-43B3-948B-1728B52AA6E4}">
                <adec:decorative xmlns:adec="http://schemas.microsoft.com/office/drawing/2017/decorative" val="0"/>
              </a:ext>
            </a:extLst>
          </p:cNvPr>
          <p:cNvSpPr>
            <a:spLocks noGrp="1"/>
          </p:cNvSpPr>
          <p:nvPr>
            <p:ph type="title" hasCustomPrompt="1"/>
          </p:nvPr>
        </p:nvSpPr>
        <p:spPr>
          <a:xfrm>
            <a:off x="838200" y="4453468"/>
            <a:ext cx="10515600" cy="722382"/>
          </a:xfrm>
          <a:prstGeom prst="rect">
            <a:avLst/>
          </a:prstGeom>
        </p:spPr>
        <p:txBody>
          <a:bodyPr>
            <a:normAutofit/>
          </a:bodyPr>
          <a:lstStyle>
            <a:lvl1pPr algn="ctr">
              <a:defRPr sz="5200" b="1">
                <a:solidFill>
                  <a:schemeClr val="bg1"/>
                </a:solidFill>
                <a:latin typeface="PF Agora Sans Pro" panose="02000500000000020004" pitchFamily="2" charset="0"/>
              </a:defRPr>
            </a:lvl1pPr>
          </a:lstStyle>
          <a:p>
            <a:r>
              <a:rPr lang="sl-SI" dirty="0"/>
              <a:t>NASLOV PREZENTACIJE</a:t>
            </a:r>
          </a:p>
        </p:txBody>
      </p:sp>
    </p:spTree>
    <p:extLst>
      <p:ext uri="{BB962C8B-B14F-4D97-AF65-F5344CB8AC3E}">
        <p14:creationId xmlns:p14="http://schemas.microsoft.com/office/powerpoint/2010/main" val="288322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ala za pozorno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D5EC3EF-A7DE-4784-AFC5-881010F247F0}"/>
              </a:ext>
            </a:extLst>
          </p:cNvPr>
          <p:cNvSpPr>
            <a:spLocks noGrp="1"/>
          </p:cNvSpPr>
          <p:nvPr>
            <p:ph type="title" hasCustomPrompt="1"/>
          </p:nvPr>
        </p:nvSpPr>
        <p:spPr>
          <a:xfrm>
            <a:off x="1291166" y="3102716"/>
            <a:ext cx="9609667" cy="652567"/>
          </a:xfrm>
          <a:prstGeom prst="rect">
            <a:avLst/>
          </a:prstGeom>
        </p:spPr>
        <p:txBody>
          <a:bodyPr/>
          <a:lstStyle>
            <a:lvl1pPr algn="ctr">
              <a:defRPr sz="4800" b="1">
                <a:solidFill>
                  <a:schemeClr val="bg1"/>
                </a:solidFill>
                <a:latin typeface="PF Agora Sans Pro" panose="02000500000000020004" pitchFamily="2" charset="0"/>
              </a:defRPr>
            </a:lvl1pPr>
          </a:lstStyle>
          <a:p>
            <a:r>
              <a:rPr lang="sl-SI" dirty="0"/>
              <a:t>HVALA ZA POZORNOST</a:t>
            </a:r>
          </a:p>
        </p:txBody>
      </p:sp>
    </p:spTree>
    <p:extLst>
      <p:ext uri="{BB962C8B-B14F-4D97-AF65-F5344CB8AC3E}">
        <p14:creationId xmlns:p14="http://schemas.microsoft.com/office/powerpoint/2010/main" val="23367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4084C6-D735-4631-BDE4-23301B318922}"/>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F05806A5-763D-4759-8775-E17C3EF93FB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0F0E7ED4-E136-4179-AB3E-DBEFC7957019}"/>
              </a:ext>
            </a:extLst>
          </p:cNvPr>
          <p:cNvSpPr>
            <a:spLocks noGrp="1"/>
          </p:cNvSpPr>
          <p:nvPr>
            <p:ph type="dt" sz="half" idx="10"/>
          </p:nvPr>
        </p:nvSpPr>
        <p:spPr/>
        <p:txBody>
          <a:bodyPr/>
          <a:lstStyle/>
          <a:p>
            <a:fld id="{738ABAF7-641D-471D-9878-396B194F581F}" type="datetimeFigureOut">
              <a:rPr lang="en-GB" smtClean="0"/>
              <a:t>06/11/2023</a:t>
            </a:fld>
            <a:endParaRPr lang="en-GB"/>
          </a:p>
        </p:txBody>
      </p:sp>
      <p:sp>
        <p:nvSpPr>
          <p:cNvPr id="5" name="Označba mesta noge 4">
            <a:extLst>
              <a:ext uri="{FF2B5EF4-FFF2-40B4-BE49-F238E27FC236}">
                <a16:creationId xmlns:a16="http://schemas.microsoft.com/office/drawing/2014/main" id="{75C1DB6E-5051-4942-857D-4C12B297EB57}"/>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54CBE6EE-F748-41BD-8522-FAE407DC7AA6}"/>
              </a:ext>
            </a:extLst>
          </p:cNvPr>
          <p:cNvSpPr>
            <a:spLocks noGrp="1"/>
          </p:cNvSpPr>
          <p:nvPr>
            <p:ph type="sldNum" sz="quarter" idx="12"/>
          </p:nvPr>
        </p:nvSpPr>
        <p:spPr/>
        <p:txBody>
          <a:bodyPr/>
          <a:lstStyle/>
          <a:p>
            <a:fld id="{DAAFE4A5-A6FA-48D2-938D-422EE4988687}" type="slidenum">
              <a:rPr lang="en-GB" smtClean="0"/>
              <a:t>‹#›</a:t>
            </a:fld>
            <a:endParaRPr lang="en-GB"/>
          </a:p>
        </p:txBody>
      </p:sp>
    </p:spTree>
    <p:extLst>
      <p:ext uri="{BB962C8B-B14F-4D97-AF65-F5344CB8AC3E}">
        <p14:creationId xmlns:p14="http://schemas.microsoft.com/office/powerpoint/2010/main" val="289643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ovna stra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D5EC3EF-A7DE-4784-AFC5-881010F247F0}"/>
              </a:ext>
            </a:extLst>
          </p:cNvPr>
          <p:cNvSpPr>
            <a:spLocks noGrp="1"/>
          </p:cNvSpPr>
          <p:nvPr>
            <p:ph type="title" hasCustomPrompt="1"/>
          </p:nvPr>
        </p:nvSpPr>
        <p:spPr>
          <a:xfrm>
            <a:off x="838200" y="517526"/>
            <a:ext cx="9609667" cy="580806"/>
          </a:xfrm>
          <a:prstGeom prst="rect">
            <a:avLst/>
          </a:prstGeom>
        </p:spPr>
        <p:txBody>
          <a:bodyPr/>
          <a:lstStyle>
            <a:lvl1pPr>
              <a:defRPr b="1">
                <a:solidFill>
                  <a:srgbClr val="004D6D"/>
                </a:solidFill>
                <a:latin typeface="PF Agora Sans Pro" panose="02000500000000020004" pitchFamily="2" charset="0"/>
              </a:defRPr>
            </a:lvl1pPr>
          </a:lstStyle>
          <a:p>
            <a:r>
              <a:rPr lang="sl-SI" dirty="0"/>
              <a:t>TEKSTOVNA STRAN - NASLOV</a:t>
            </a:r>
          </a:p>
        </p:txBody>
      </p:sp>
      <p:sp>
        <p:nvSpPr>
          <p:cNvPr id="11" name="Označba mesta besedila 10">
            <a:extLst>
              <a:ext uri="{FF2B5EF4-FFF2-40B4-BE49-F238E27FC236}">
                <a16:creationId xmlns:a16="http://schemas.microsoft.com/office/drawing/2014/main" id="{BF6C24DB-77D2-4887-B725-659ECA12B5ED}"/>
              </a:ext>
            </a:extLst>
          </p:cNvPr>
          <p:cNvSpPr>
            <a:spLocks noGrp="1"/>
          </p:cNvSpPr>
          <p:nvPr>
            <p:ph type="body" sz="quarter" idx="10" hasCustomPrompt="1"/>
          </p:nvPr>
        </p:nvSpPr>
        <p:spPr>
          <a:xfrm>
            <a:off x="838200" y="1354666"/>
            <a:ext cx="9609667" cy="4758267"/>
          </a:xfrm>
          <a:prstGeom prst="rect">
            <a:avLst/>
          </a:prstGeom>
        </p:spPr>
        <p:txBody>
          <a:bodyPr/>
          <a:lstStyle>
            <a:lvl1pPr marL="0" indent="0" rtl="0">
              <a:lnSpc>
                <a:spcPct val="100000"/>
              </a:lnSpc>
              <a:spcAft>
                <a:spcPts val="600"/>
              </a:spcAft>
              <a:buNone/>
              <a:defRPr lang="sl-SI" sz="2800" dirty="0">
                <a:solidFill>
                  <a:srgbClr val="004D6D"/>
                </a:solidFill>
                <a:latin typeface="PF Agora Sans Pro Light" panose="02000500000000020004" pitchFamily="2" charset="0"/>
              </a:defRPr>
            </a:lvl1pPr>
          </a:lstStyle>
          <a:p>
            <a:pPr rtl="0"/>
            <a:r>
              <a:rPr lang="sl-SI" dirty="0"/>
              <a:t>Primer tipografije splošnega teksta</a:t>
            </a:r>
          </a:p>
          <a:p>
            <a:pPr rtl="0"/>
            <a:r>
              <a:rPr lang="sl-SI" dirty="0" err="1"/>
              <a:t>Xima</a:t>
            </a:r>
            <a:r>
              <a:rPr lang="sl-SI" dirty="0"/>
              <a:t> </a:t>
            </a:r>
            <a:r>
              <a:rPr lang="sl-SI" dirty="0" err="1"/>
              <a:t>qui</a:t>
            </a:r>
            <a:r>
              <a:rPr lang="sl-SI" dirty="0"/>
              <a:t> to </a:t>
            </a:r>
            <a:r>
              <a:rPr lang="sl-SI" dirty="0" err="1"/>
              <a:t>quas</a:t>
            </a:r>
            <a:r>
              <a:rPr lang="sl-SI" dirty="0"/>
              <a:t> sim </a:t>
            </a:r>
            <a:r>
              <a:rPr lang="sl-SI" dirty="0" err="1"/>
              <a:t>quia</a:t>
            </a:r>
            <a:r>
              <a:rPr lang="sl-SI" dirty="0"/>
              <a:t> </a:t>
            </a:r>
            <a:r>
              <a:rPr lang="sl-SI" dirty="0" err="1"/>
              <a:t>num</a:t>
            </a:r>
            <a:r>
              <a:rPr lang="sl-SI" dirty="0"/>
              <a:t> </a:t>
            </a:r>
            <a:r>
              <a:rPr lang="sl-SI" dirty="0" err="1"/>
              <a:t>aliquatium</a:t>
            </a:r>
            <a:r>
              <a:rPr lang="sl-SI" dirty="0"/>
              <a:t> </a:t>
            </a:r>
            <a:r>
              <a:rPr lang="sl-SI" dirty="0" err="1"/>
              <a:t>quo</a:t>
            </a:r>
            <a:r>
              <a:rPr lang="sl-SI" dirty="0"/>
              <a:t> </a:t>
            </a:r>
            <a:r>
              <a:rPr lang="sl-SI" dirty="0" err="1"/>
              <a:t>eum</a:t>
            </a:r>
            <a:r>
              <a:rPr lang="sl-SI" dirty="0"/>
              <a:t> </a:t>
            </a:r>
            <a:r>
              <a:rPr lang="sl-SI" dirty="0" err="1"/>
              <a:t>quia</a:t>
            </a:r>
            <a:r>
              <a:rPr lang="sl-SI" dirty="0"/>
              <a:t> sin re </a:t>
            </a:r>
            <a:r>
              <a:rPr lang="sl-SI" dirty="0" err="1"/>
              <a:t>cument</a:t>
            </a:r>
            <a:r>
              <a:rPr lang="sl-SI" dirty="0"/>
              <a:t>.</a:t>
            </a:r>
          </a:p>
          <a:p>
            <a:pPr rtl="0"/>
            <a:r>
              <a:rPr lang="sl-SI" dirty="0" err="1"/>
              <a:t>Olorum</a:t>
            </a:r>
            <a:r>
              <a:rPr lang="sl-SI" dirty="0"/>
              <a:t> </a:t>
            </a:r>
            <a:r>
              <a:rPr lang="sl-SI" dirty="0" err="1"/>
              <a:t>esto</a:t>
            </a:r>
            <a:r>
              <a:rPr lang="sl-SI" dirty="0"/>
              <a:t> </a:t>
            </a:r>
            <a:r>
              <a:rPr lang="sl-SI" dirty="0" err="1"/>
              <a:t>temqui</a:t>
            </a:r>
            <a:r>
              <a:rPr lang="sl-SI" dirty="0"/>
              <a:t> </a:t>
            </a:r>
            <a:r>
              <a:rPr lang="sl-SI" dirty="0" err="1"/>
              <a:t>omniminus</a:t>
            </a:r>
            <a:r>
              <a:rPr lang="sl-SI" dirty="0"/>
              <a:t> </a:t>
            </a:r>
            <a:r>
              <a:rPr lang="sl-SI" dirty="0" err="1"/>
              <a:t>doluptio</a:t>
            </a:r>
            <a:r>
              <a:rPr lang="sl-SI" dirty="0"/>
              <a:t> </a:t>
            </a:r>
            <a:r>
              <a:rPr lang="sl-SI" dirty="0" err="1"/>
              <a:t>officipis</a:t>
            </a:r>
            <a:r>
              <a:rPr lang="sl-SI" dirty="0"/>
              <a:t> </a:t>
            </a:r>
            <a:r>
              <a:rPr lang="sl-SI" dirty="0" err="1"/>
              <a:t>modio</a:t>
            </a:r>
            <a:r>
              <a:rPr lang="sl-SI" dirty="0"/>
              <a:t> et mod </a:t>
            </a:r>
            <a:r>
              <a:rPr lang="sl-SI" dirty="0" err="1"/>
              <a:t>magnis</a:t>
            </a:r>
            <a:r>
              <a:rPr lang="sl-SI" dirty="0"/>
              <a:t> </a:t>
            </a:r>
            <a:r>
              <a:rPr lang="sl-SI" dirty="0" err="1"/>
              <a:t>eliae</a:t>
            </a:r>
            <a:r>
              <a:rPr lang="sl-SI" dirty="0"/>
              <a:t> </a:t>
            </a:r>
            <a:r>
              <a:rPr lang="sl-SI" dirty="0" err="1"/>
              <a:t>voluptis</a:t>
            </a:r>
            <a:r>
              <a:rPr lang="sl-SI" dirty="0"/>
              <a:t> </a:t>
            </a:r>
            <a:r>
              <a:rPr lang="sl-SI" dirty="0" err="1"/>
              <a:t>magnatent</a:t>
            </a:r>
            <a:r>
              <a:rPr lang="sl-SI" dirty="0"/>
              <a:t> </a:t>
            </a:r>
            <a:r>
              <a:rPr lang="sl-SI" dirty="0" err="1"/>
              <a:t>eum</a:t>
            </a:r>
            <a:r>
              <a:rPr lang="sl-SI" dirty="0"/>
              <a:t> </a:t>
            </a:r>
            <a:r>
              <a:rPr lang="sl-SI" dirty="0" err="1"/>
              <a:t>aritatiur</a:t>
            </a:r>
            <a:r>
              <a:rPr lang="sl-SI" dirty="0"/>
              <a:t>, </a:t>
            </a:r>
            <a:r>
              <a:rPr lang="sl-SI" dirty="0" err="1"/>
              <a:t>nimet</a:t>
            </a:r>
            <a:r>
              <a:rPr lang="sl-SI" dirty="0"/>
              <a:t> </a:t>
            </a:r>
            <a:r>
              <a:rPr lang="sl-SI" dirty="0" err="1"/>
              <a:t>volorehenda</a:t>
            </a:r>
            <a:r>
              <a:rPr lang="sl-SI" dirty="0"/>
              <a:t> </a:t>
            </a:r>
            <a:r>
              <a:rPr lang="sl-SI" dirty="0" err="1"/>
              <a:t>volorpos</a:t>
            </a:r>
            <a:r>
              <a:rPr lang="sl-SI" dirty="0"/>
              <a:t> sam </a:t>
            </a:r>
            <a:r>
              <a:rPr lang="sl-SI" dirty="0" err="1"/>
              <a:t>quiamus</a:t>
            </a:r>
            <a:r>
              <a:rPr lang="sl-SI" dirty="0"/>
              <a:t> </a:t>
            </a:r>
            <a:r>
              <a:rPr lang="sl-SI" dirty="0" err="1"/>
              <a:t>minvenditi</a:t>
            </a:r>
            <a:r>
              <a:rPr lang="sl-SI" dirty="0"/>
              <a:t> </a:t>
            </a:r>
            <a:r>
              <a:rPr lang="sl-SI" dirty="0" err="1"/>
              <a:t>dolorrum</a:t>
            </a:r>
            <a:r>
              <a:rPr lang="sl-SI" dirty="0"/>
              <a:t> nos </a:t>
            </a:r>
            <a:r>
              <a:rPr lang="sl-SI" dirty="0" err="1"/>
              <a:t>volecto</a:t>
            </a:r>
            <a:r>
              <a:rPr lang="sl-SI" dirty="0"/>
              <a:t> </a:t>
            </a:r>
            <a:r>
              <a:rPr lang="sl-SI" dirty="0" err="1"/>
              <a:t>dis</a:t>
            </a:r>
            <a:r>
              <a:rPr lang="sl-SI" dirty="0"/>
              <a:t> </a:t>
            </a:r>
            <a:r>
              <a:rPr lang="sl-SI" dirty="0" err="1"/>
              <a:t>doluptas</a:t>
            </a:r>
            <a:r>
              <a:rPr lang="sl-SI" dirty="0"/>
              <a:t> </a:t>
            </a:r>
            <a:r>
              <a:rPr lang="sl-SI" dirty="0" err="1"/>
              <a:t>rem</a:t>
            </a:r>
            <a:r>
              <a:rPr lang="sl-SI" dirty="0"/>
              <a:t>. </a:t>
            </a:r>
            <a:r>
              <a:rPr lang="sl-SI" dirty="0" err="1"/>
              <a:t>Itataec</a:t>
            </a:r>
            <a:r>
              <a:rPr lang="sl-SI" dirty="0"/>
              <a:t> </a:t>
            </a:r>
            <a:r>
              <a:rPr lang="sl-SI" dirty="0" err="1"/>
              <a:t>aepre</a:t>
            </a:r>
            <a:r>
              <a:rPr lang="sl-SI" dirty="0"/>
              <a:t>, </a:t>
            </a:r>
            <a:r>
              <a:rPr lang="sl-SI" dirty="0" err="1"/>
              <a:t>sintiuntios</a:t>
            </a:r>
            <a:r>
              <a:rPr lang="sl-SI" dirty="0"/>
              <a:t> </a:t>
            </a:r>
            <a:r>
              <a:rPr lang="sl-SI" dirty="0" err="1"/>
              <a:t>niae</a:t>
            </a:r>
            <a:r>
              <a:rPr lang="sl-SI" dirty="0"/>
              <a:t>. </a:t>
            </a:r>
            <a:r>
              <a:rPr lang="sl-SI" dirty="0" err="1"/>
              <a:t>Otas</a:t>
            </a:r>
            <a:r>
              <a:rPr lang="sl-SI" dirty="0"/>
              <a:t> </a:t>
            </a:r>
            <a:r>
              <a:rPr lang="sl-SI" dirty="0" err="1"/>
              <a:t>que</a:t>
            </a:r>
            <a:r>
              <a:rPr lang="sl-SI" dirty="0"/>
              <a:t> </a:t>
            </a:r>
            <a:r>
              <a:rPr lang="sl-SI" dirty="0" err="1"/>
              <a:t>nis</a:t>
            </a:r>
            <a:r>
              <a:rPr lang="sl-SI" dirty="0"/>
              <a:t> et </a:t>
            </a:r>
            <a:r>
              <a:rPr lang="sl-SI" dirty="0" err="1"/>
              <a:t>abore</a:t>
            </a:r>
            <a:r>
              <a:rPr lang="sl-SI" dirty="0"/>
              <a:t> vid ma </a:t>
            </a:r>
            <a:r>
              <a:rPr lang="sl-SI" dirty="0" err="1"/>
              <a:t>sunducimet</a:t>
            </a:r>
            <a:r>
              <a:rPr lang="sl-SI" dirty="0"/>
              <a:t> velita </a:t>
            </a:r>
            <a:r>
              <a:rPr lang="sl-SI" dirty="0" err="1"/>
              <a:t>quideliciur</a:t>
            </a:r>
            <a:r>
              <a:rPr lang="sl-SI" dirty="0"/>
              <a:t>, </a:t>
            </a:r>
            <a:r>
              <a:rPr lang="sl-SI" dirty="0" err="1"/>
              <a:t>cusdaep</a:t>
            </a:r>
            <a:r>
              <a:rPr lang="sl-SI" dirty="0"/>
              <a:t> </a:t>
            </a:r>
            <a:r>
              <a:rPr lang="sl-SI" dirty="0" err="1"/>
              <a:t>erist</a:t>
            </a:r>
            <a:r>
              <a:rPr lang="sl-SI" dirty="0"/>
              <a:t>, </a:t>
            </a:r>
            <a:r>
              <a:rPr lang="sl-SI" dirty="0" err="1"/>
              <a:t>cus</a:t>
            </a:r>
            <a:r>
              <a:rPr lang="sl-SI" dirty="0"/>
              <a:t> et </a:t>
            </a:r>
            <a:r>
              <a:rPr lang="sl-SI" dirty="0" err="1"/>
              <a:t>enis</a:t>
            </a:r>
            <a:r>
              <a:rPr lang="sl-SI" dirty="0"/>
              <a:t> </a:t>
            </a:r>
            <a:r>
              <a:rPr lang="sl-SI" dirty="0" err="1"/>
              <a:t>inctur</a:t>
            </a:r>
            <a:r>
              <a:rPr lang="sl-SI" dirty="0"/>
              <a:t>?</a:t>
            </a:r>
          </a:p>
        </p:txBody>
      </p:sp>
    </p:spTree>
    <p:extLst>
      <p:ext uri="{BB962C8B-B14F-4D97-AF65-F5344CB8AC3E}">
        <p14:creationId xmlns:p14="http://schemas.microsoft.com/office/powerpoint/2010/main" val="19633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ovna stran + Ravn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Naslov 8">
            <a:extLst>
              <a:ext uri="{FF2B5EF4-FFF2-40B4-BE49-F238E27FC236}">
                <a16:creationId xmlns:a16="http://schemas.microsoft.com/office/drawing/2014/main" id="{EC5BC764-04AC-4FB2-8991-FDBB762653FA}"/>
              </a:ext>
            </a:extLst>
          </p:cNvPr>
          <p:cNvSpPr>
            <a:spLocks noGrp="1"/>
          </p:cNvSpPr>
          <p:nvPr>
            <p:ph type="title" hasCustomPrompt="1"/>
          </p:nvPr>
        </p:nvSpPr>
        <p:spPr>
          <a:xfrm>
            <a:off x="838200" y="517526"/>
            <a:ext cx="9609667" cy="580806"/>
          </a:xfrm>
          <a:prstGeom prst="rect">
            <a:avLst/>
          </a:prstGeom>
        </p:spPr>
        <p:txBody>
          <a:bodyPr/>
          <a:lstStyle>
            <a:lvl1pPr>
              <a:defRPr b="1">
                <a:solidFill>
                  <a:srgbClr val="004D6D"/>
                </a:solidFill>
                <a:latin typeface="PF Agora Sans Pro" panose="02000500000000020004" pitchFamily="2" charset="0"/>
              </a:defRPr>
            </a:lvl1pPr>
          </a:lstStyle>
          <a:p>
            <a:r>
              <a:rPr lang="sl-SI" dirty="0"/>
              <a:t>TEKSTOVNA STRAN - NASLOV</a:t>
            </a:r>
          </a:p>
        </p:txBody>
      </p:sp>
      <p:sp>
        <p:nvSpPr>
          <p:cNvPr id="15" name="Označba mesta besedila 14">
            <a:extLst>
              <a:ext uri="{FF2B5EF4-FFF2-40B4-BE49-F238E27FC236}">
                <a16:creationId xmlns:a16="http://schemas.microsoft.com/office/drawing/2014/main" id="{EB8D037F-4F7E-4259-AA7E-0FB249CB32D6}"/>
              </a:ext>
            </a:extLst>
          </p:cNvPr>
          <p:cNvSpPr>
            <a:spLocks noGrp="1"/>
          </p:cNvSpPr>
          <p:nvPr>
            <p:ph type="body" sz="quarter" idx="12" hasCustomPrompt="1"/>
          </p:nvPr>
        </p:nvSpPr>
        <p:spPr>
          <a:xfrm>
            <a:off x="838200" y="1982338"/>
            <a:ext cx="9609138" cy="3634480"/>
          </a:xfrm>
          <a:prstGeom prst="rect">
            <a:avLst/>
          </a:prstGeom>
        </p:spPr>
        <p:txBody>
          <a:bodyPr/>
          <a:lstStyle>
            <a:lvl1pPr marL="355600" indent="-355600">
              <a:buFontTx/>
              <a:buBlip>
                <a:blip r:embed="rId3"/>
              </a:buBlip>
              <a:defRPr sz="2800">
                <a:solidFill>
                  <a:srgbClr val="004D6D"/>
                </a:solidFill>
                <a:latin typeface="PF Agora Sans Pro Light" panose="02000500000000020004" pitchFamily="2" charset="0"/>
              </a:defRPr>
            </a:lvl1pPr>
            <a:lvl2pPr marL="812800" indent="-355600">
              <a:buFontTx/>
              <a:buBlip>
                <a:blip r:embed="rId4"/>
              </a:buBlip>
              <a:defRPr sz="2800">
                <a:solidFill>
                  <a:srgbClr val="004D6D"/>
                </a:solidFill>
                <a:latin typeface="PF Agora Sans Pro Light" panose="02000500000000020004" pitchFamily="2" charset="0"/>
              </a:defRPr>
            </a:lvl2pPr>
            <a:lvl3pPr marL="1252538" indent="-338138">
              <a:buFontTx/>
              <a:buBlip>
                <a:blip r:embed="rId5"/>
              </a:buBlip>
              <a:defRPr sz="2800">
                <a:solidFill>
                  <a:srgbClr val="004D6D"/>
                </a:solidFill>
                <a:latin typeface="PF Agora Sans Pro Light" panose="02000500000000020004" pitchFamily="2" charset="0"/>
              </a:defRPr>
            </a:lvl3pPr>
          </a:lstStyle>
          <a:p>
            <a:pPr lvl="0"/>
            <a:r>
              <a:rPr lang="sl-SI" dirty="0"/>
              <a:t>Prva raven</a:t>
            </a:r>
          </a:p>
          <a:p>
            <a:pPr lvl="1"/>
            <a:r>
              <a:rPr lang="sl-SI" dirty="0"/>
              <a:t>Druga raven</a:t>
            </a:r>
          </a:p>
          <a:p>
            <a:pPr lvl="2"/>
            <a:r>
              <a:rPr lang="sl-SI" dirty="0"/>
              <a:t>Tretja raven</a:t>
            </a:r>
          </a:p>
        </p:txBody>
      </p:sp>
      <p:sp>
        <p:nvSpPr>
          <p:cNvPr id="3" name="Označba mesta besedila 2">
            <a:extLst>
              <a:ext uri="{FF2B5EF4-FFF2-40B4-BE49-F238E27FC236}">
                <a16:creationId xmlns:a16="http://schemas.microsoft.com/office/drawing/2014/main" id="{461FEAD9-C9C6-4E38-A28F-F78F5DDE920D}"/>
              </a:ext>
            </a:extLst>
          </p:cNvPr>
          <p:cNvSpPr>
            <a:spLocks noGrp="1"/>
          </p:cNvSpPr>
          <p:nvPr>
            <p:ph type="body" sz="quarter" idx="13" hasCustomPrompt="1"/>
          </p:nvPr>
        </p:nvSpPr>
        <p:spPr>
          <a:xfrm>
            <a:off x="838200" y="1321695"/>
            <a:ext cx="9609138" cy="437280"/>
          </a:xfrm>
          <a:prstGeom prst="rect">
            <a:avLst/>
          </a:prstGeom>
        </p:spPr>
        <p:txBody>
          <a:bodyPr/>
          <a:lstStyle>
            <a:lvl1pPr marL="0" indent="0">
              <a:buNone/>
              <a:defRPr b="1">
                <a:solidFill>
                  <a:srgbClr val="004D6D"/>
                </a:solidFill>
                <a:latin typeface="PF Agora Sans Pro" panose="02000500000000020004" pitchFamily="2" charset="0"/>
              </a:defRPr>
            </a:lvl1pPr>
          </a:lstStyle>
          <a:p>
            <a:pPr lvl="0"/>
            <a:r>
              <a:rPr lang="sl-SI" dirty="0"/>
              <a:t>PRIMER VMESNEGA NASLOVA</a:t>
            </a:r>
          </a:p>
        </p:txBody>
      </p:sp>
    </p:spTree>
    <p:extLst>
      <p:ext uri="{BB962C8B-B14F-4D97-AF65-F5344CB8AC3E}">
        <p14:creationId xmlns:p14="http://schemas.microsoft.com/office/powerpoint/2010/main" val="224220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ovna stran + Ravni + Kv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C52DC63-FBD3-4098-8F82-5CD9C1EEE0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1577135" y="4136892"/>
            <a:ext cx="5916443" cy="2203582"/>
          </a:xfrm>
          <a:prstGeom prst="rect">
            <a:avLst/>
          </a:prstGeom>
        </p:spPr>
      </p:pic>
      <p:sp>
        <p:nvSpPr>
          <p:cNvPr id="6" name="Naslov 8">
            <a:extLst>
              <a:ext uri="{FF2B5EF4-FFF2-40B4-BE49-F238E27FC236}">
                <a16:creationId xmlns:a16="http://schemas.microsoft.com/office/drawing/2014/main" id="{EC5BC764-04AC-4FB2-8991-FDBB762653FA}"/>
              </a:ext>
            </a:extLst>
          </p:cNvPr>
          <p:cNvSpPr>
            <a:spLocks noGrp="1"/>
          </p:cNvSpPr>
          <p:nvPr>
            <p:ph type="title" hasCustomPrompt="1"/>
          </p:nvPr>
        </p:nvSpPr>
        <p:spPr>
          <a:xfrm>
            <a:off x="838200" y="517526"/>
            <a:ext cx="9609667" cy="580806"/>
          </a:xfrm>
          <a:prstGeom prst="rect">
            <a:avLst/>
          </a:prstGeom>
        </p:spPr>
        <p:txBody>
          <a:bodyPr/>
          <a:lstStyle>
            <a:lvl1pPr>
              <a:defRPr b="1">
                <a:solidFill>
                  <a:srgbClr val="004D6D"/>
                </a:solidFill>
                <a:latin typeface="PF Agora Sans Pro" panose="02000500000000020004" pitchFamily="2" charset="0"/>
              </a:defRPr>
            </a:lvl1pPr>
          </a:lstStyle>
          <a:p>
            <a:r>
              <a:rPr lang="sl-SI" dirty="0"/>
              <a:t>TEKSTOVNA STRAN - NASLOV</a:t>
            </a:r>
          </a:p>
        </p:txBody>
      </p:sp>
      <p:sp>
        <p:nvSpPr>
          <p:cNvPr id="15" name="Označba mesta besedila 14">
            <a:extLst>
              <a:ext uri="{FF2B5EF4-FFF2-40B4-BE49-F238E27FC236}">
                <a16:creationId xmlns:a16="http://schemas.microsoft.com/office/drawing/2014/main" id="{EB8D037F-4F7E-4259-AA7E-0FB249CB32D6}"/>
              </a:ext>
            </a:extLst>
          </p:cNvPr>
          <p:cNvSpPr>
            <a:spLocks noGrp="1"/>
          </p:cNvSpPr>
          <p:nvPr>
            <p:ph type="body" sz="quarter" idx="12" hasCustomPrompt="1"/>
          </p:nvPr>
        </p:nvSpPr>
        <p:spPr>
          <a:xfrm>
            <a:off x="838200" y="1901825"/>
            <a:ext cx="9609138" cy="1527175"/>
          </a:xfrm>
          <a:prstGeom prst="rect">
            <a:avLst/>
          </a:prstGeom>
        </p:spPr>
        <p:txBody>
          <a:bodyPr/>
          <a:lstStyle>
            <a:lvl1pPr marL="355600" indent="-355600">
              <a:buFontTx/>
              <a:buBlip>
                <a:blip r:embed="rId4"/>
              </a:buBlip>
              <a:defRPr sz="2800">
                <a:solidFill>
                  <a:srgbClr val="004D6D"/>
                </a:solidFill>
                <a:latin typeface="PF Agora Sans Pro Light" panose="02000500000000020004" pitchFamily="2" charset="0"/>
              </a:defRPr>
            </a:lvl1pPr>
            <a:lvl2pPr marL="812800" indent="-355600">
              <a:buFontTx/>
              <a:buBlip>
                <a:blip r:embed="rId5"/>
              </a:buBlip>
              <a:defRPr sz="2800">
                <a:solidFill>
                  <a:srgbClr val="004D6D"/>
                </a:solidFill>
                <a:latin typeface="PF Agora Sans Pro Light" panose="02000500000000020004" pitchFamily="2" charset="0"/>
              </a:defRPr>
            </a:lvl2pPr>
            <a:lvl3pPr marL="1252538" indent="-338138">
              <a:buFontTx/>
              <a:buBlip>
                <a:blip r:embed="rId6"/>
              </a:buBlip>
              <a:defRPr sz="2800">
                <a:solidFill>
                  <a:srgbClr val="004D6D"/>
                </a:solidFill>
                <a:latin typeface="PF Agora Sans Pro Light" panose="02000500000000020004" pitchFamily="2" charset="0"/>
              </a:defRPr>
            </a:lvl3pPr>
          </a:lstStyle>
          <a:p>
            <a:pPr lvl="0"/>
            <a:r>
              <a:rPr lang="sl-SI" dirty="0"/>
              <a:t>Prva raven</a:t>
            </a:r>
          </a:p>
          <a:p>
            <a:pPr lvl="1"/>
            <a:r>
              <a:rPr lang="sl-SI" dirty="0"/>
              <a:t>Druga raven</a:t>
            </a:r>
          </a:p>
          <a:p>
            <a:pPr lvl="2"/>
            <a:r>
              <a:rPr lang="sl-SI" dirty="0"/>
              <a:t>Tretja raven</a:t>
            </a:r>
          </a:p>
        </p:txBody>
      </p:sp>
      <p:sp>
        <p:nvSpPr>
          <p:cNvPr id="26" name="Označba mesta besedila 10">
            <a:extLst>
              <a:ext uri="{FF2B5EF4-FFF2-40B4-BE49-F238E27FC236}">
                <a16:creationId xmlns:a16="http://schemas.microsoft.com/office/drawing/2014/main" id="{0D433F2A-6F7F-4540-A396-7335C57854E2}"/>
              </a:ext>
            </a:extLst>
          </p:cNvPr>
          <p:cNvSpPr>
            <a:spLocks noGrp="1"/>
          </p:cNvSpPr>
          <p:nvPr>
            <p:ph type="body" sz="quarter" idx="10" hasCustomPrompt="1"/>
          </p:nvPr>
        </p:nvSpPr>
        <p:spPr>
          <a:xfrm>
            <a:off x="2252447" y="4252019"/>
            <a:ext cx="4571047" cy="1893354"/>
          </a:xfrm>
          <a:prstGeom prst="rect">
            <a:avLst/>
          </a:prstGeom>
        </p:spPr>
        <p:txBody>
          <a:bodyPr anchor="ctr"/>
          <a:lstStyle>
            <a:lvl1pPr marL="0" indent="0" algn="ctr" rtl="0">
              <a:lnSpc>
                <a:spcPct val="100000"/>
              </a:lnSpc>
              <a:spcAft>
                <a:spcPts val="0"/>
              </a:spcAft>
              <a:buNone/>
              <a:defRPr lang="sl-SI" sz="1200" b="0" dirty="0">
                <a:solidFill>
                  <a:srgbClr val="004D6D"/>
                </a:solidFill>
                <a:latin typeface="PF Agora Sans Pro Light" panose="02000500000000020004" pitchFamily="2" charset="0"/>
              </a:defRPr>
            </a:lvl1pPr>
          </a:lstStyle>
          <a:p>
            <a:pPr rtl="0"/>
            <a:r>
              <a:rPr lang="pl-PL" dirty="0"/>
              <a:t>Primer, kako bi na strani nekaj poudarili...</a:t>
            </a:r>
            <a:endParaRPr lang="sl-SI" dirty="0"/>
          </a:p>
          <a:p>
            <a:pPr rtl="0"/>
            <a:r>
              <a:rPr lang="sl-SI" dirty="0" err="1"/>
              <a:t>Xima</a:t>
            </a:r>
            <a:r>
              <a:rPr lang="sl-SI" dirty="0"/>
              <a:t> </a:t>
            </a:r>
            <a:r>
              <a:rPr lang="sl-SI" dirty="0" err="1"/>
              <a:t>qui</a:t>
            </a:r>
            <a:r>
              <a:rPr lang="sl-SI" dirty="0"/>
              <a:t> to </a:t>
            </a:r>
            <a:r>
              <a:rPr lang="sl-SI" dirty="0" err="1"/>
              <a:t>quas</a:t>
            </a:r>
            <a:r>
              <a:rPr lang="sl-SI" dirty="0"/>
              <a:t> sim </a:t>
            </a:r>
            <a:r>
              <a:rPr lang="sl-SI" dirty="0" err="1"/>
              <a:t>quia</a:t>
            </a:r>
            <a:r>
              <a:rPr lang="sl-SI" dirty="0"/>
              <a:t> </a:t>
            </a:r>
            <a:r>
              <a:rPr lang="sl-SI" dirty="0" err="1"/>
              <a:t>num</a:t>
            </a:r>
            <a:r>
              <a:rPr lang="sl-SI" dirty="0"/>
              <a:t> </a:t>
            </a:r>
            <a:r>
              <a:rPr lang="sl-SI" dirty="0" err="1"/>
              <a:t>aliquatium</a:t>
            </a:r>
            <a:r>
              <a:rPr lang="sl-SI" dirty="0"/>
              <a:t> </a:t>
            </a:r>
            <a:r>
              <a:rPr lang="sl-SI" dirty="0" err="1"/>
              <a:t>quo</a:t>
            </a:r>
            <a:r>
              <a:rPr lang="sl-SI" dirty="0"/>
              <a:t> </a:t>
            </a:r>
            <a:r>
              <a:rPr lang="sl-SI" dirty="0" err="1"/>
              <a:t>eum</a:t>
            </a:r>
            <a:r>
              <a:rPr lang="sl-SI" dirty="0"/>
              <a:t> </a:t>
            </a:r>
            <a:r>
              <a:rPr lang="sl-SI" dirty="0" err="1"/>
              <a:t>quia</a:t>
            </a:r>
            <a:r>
              <a:rPr lang="sl-SI" dirty="0"/>
              <a:t> sin re </a:t>
            </a:r>
            <a:r>
              <a:rPr lang="sl-SI" dirty="0" err="1"/>
              <a:t>cument</a:t>
            </a:r>
            <a:r>
              <a:rPr lang="sl-SI" dirty="0"/>
              <a:t>.</a:t>
            </a:r>
          </a:p>
          <a:p>
            <a:pPr rtl="0"/>
            <a:r>
              <a:rPr lang="sl-SI" dirty="0" err="1"/>
              <a:t>Olorum</a:t>
            </a:r>
            <a:r>
              <a:rPr lang="sl-SI" dirty="0"/>
              <a:t> </a:t>
            </a:r>
            <a:r>
              <a:rPr lang="sl-SI" dirty="0" err="1"/>
              <a:t>esto</a:t>
            </a:r>
            <a:r>
              <a:rPr lang="sl-SI" dirty="0"/>
              <a:t> </a:t>
            </a:r>
            <a:r>
              <a:rPr lang="sl-SI" dirty="0" err="1"/>
              <a:t>temqui</a:t>
            </a:r>
            <a:r>
              <a:rPr lang="sl-SI" dirty="0"/>
              <a:t> </a:t>
            </a:r>
            <a:r>
              <a:rPr lang="sl-SI" dirty="0" err="1"/>
              <a:t>omniminus</a:t>
            </a:r>
            <a:r>
              <a:rPr lang="sl-SI" dirty="0"/>
              <a:t> </a:t>
            </a:r>
            <a:r>
              <a:rPr lang="sl-SI" dirty="0" err="1"/>
              <a:t>doluptio</a:t>
            </a:r>
            <a:r>
              <a:rPr lang="sl-SI" dirty="0"/>
              <a:t> </a:t>
            </a:r>
            <a:r>
              <a:rPr lang="sl-SI" dirty="0" err="1"/>
              <a:t>officipis</a:t>
            </a:r>
            <a:r>
              <a:rPr lang="sl-SI" dirty="0"/>
              <a:t> </a:t>
            </a:r>
            <a:r>
              <a:rPr lang="sl-SI" dirty="0" err="1"/>
              <a:t>modio</a:t>
            </a:r>
            <a:r>
              <a:rPr lang="sl-SI" dirty="0"/>
              <a:t> et mod </a:t>
            </a:r>
            <a:r>
              <a:rPr lang="sl-SI" dirty="0" err="1"/>
              <a:t>magnis</a:t>
            </a:r>
            <a:r>
              <a:rPr lang="sl-SI" dirty="0"/>
              <a:t> </a:t>
            </a:r>
            <a:r>
              <a:rPr lang="sl-SI" dirty="0" err="1"/>
              <a:t>eliae</a:t>
            </a:r>
            <a:r>
              <a:rPr lang="sl-SI" dirty="0"/>
              <a:t> </a:t>
            </a:r>
            <a:r>
              <a:rPr lang="sl-SI" dirty="0" err="1"/>
              <a:t>voluptis</a:t>
            </a:r>
            <a:r>
              <a:rPr lang="sl-SI" dirty="0"/>
              <a:t> </a:t>
            </a:r>
            <a:r>
              <a:rPr lang="sl-SI" dirty="0" err="1"/>
              <a:t>magnatent</a:t>
            </a:r>
            <a:r>
              <a:rPr lang="sl-SI" dirty="0"/>
              <a:t> </a:t>
            </a:r>
            <a:r>
              <a:rPr lang="sl-SI" dirty="0" err="1"/>
              <a:t>eum</a:t>
            </a:r>
            <a:r>
              <a:rPr lang="sl-SI" dirty="0"/>
              <a:t> </a:t>
            </a:r>
            <a:r>
              <a:rPr lang="sl-SI" dirty="0" err="1"/>
              <a:t>aritatiur</a:t>
            </a:r>
            <a:r>
              <a:rPr lang="sl-SI" dirty="0"/>
              <a:t>, </a:t>
            </a:r>
            <a:r>
              <a:rPr lang="sl-SI" dirty="0" err="1"/>
              <a:t>nimet</a:t>
            </a:r>
            <a:r>
              <a:rPr lang="sl-SI" dirty="0"/>
              <a:t> </a:t>
            </a:r>
            <a:r>
              <a:rPr lang="sl-SI" dirty="0" err="1"/>
              <a:t>volorehenda</a:t>
            </a:r>
            <a:r>
              <a:rPr lang="sl-SI" dirty="0"/>
              <a:t> </a:t>
            </a:r>
            <a:r>
              <a:rPr lang="sl-SI" dirty="0" err="1"/>
              <a:t>volorpos</a:t>
            </a:r>
            <a:r>
              <a:rPr lang="sl-SI" dirty="0"/>
              <a:t> sam </a:t>
            </a:r>
            <a:r>
              <a:rPr lang="sl-SI" dirty="0" err="1"/>
              <a:t>quiamus</a:t>
            </a:r>
            <a:r>
              <a:rPr lang="sl-SI" dirty="0"/>
              <a:t> </a:t>
            </a:r>
            <a:r>
              <a:rPr lang="sl-SI" dirty="0" err="1"/>
              <a:t>minvenditi</a:t>
            </a:r>
            <a:r>
              <a:rPr lang="sl-SI" dirty="0"/>
              <a:t> </a:t>
            </a:r>
            <a:r>
              <a:rPr lang="sl-SI" dirty="0" err="1"/>
              <a:t>dolorrum</a:t>
            </a:r>
            <a:r>
              <a:rPr lang="sl-SI" dirty="0"/>
              <a:t> nos </a:t>
            </a:r>
            <a:r>
              <a:rPr lang="sl-SI" dirty="0" err="1"/>
              <a:t>volecto</a:t>
            </a:r>
            <a:r>
              <a:rPr lang="sl-SI" dirty="0"/>
              <a:t> </a:t>
            </a:r>
            <a:r>
              <a:rPr lang="sl-SI" dirty="0" err="1"/>
              <a:t>dis</a:t>
            </a:r>
            <a:r>
              <a:rPr lang="sl-SI" dirty="0"/>
              <a:t> </a:t>
            </a:r>
            <a:r>
              <a:rPr lang="sl-SI" dirty="0" err="1"/>
              <a:t>doluptas</a:t>
            </a:r>
            <a:r>
              <a:rPr lang="sl-SI" dirty="0"/>
              <a:t> </a:t>
            </a:r>
            <a:r>
              <a:rPr lang="sl-SI" dirty="0" err="1"/>
              <a:t>rem</a:t>
            </a:r>
            <a:r>
              <a:rPr lang="sl-SI" dirty="0"/>
              <a:t>. </a:t>
            </a:r>
            <a:r>
              <a:rPr lang="sl-SI" dirty="0" err="1"/>
              <a:t>Itataec</a:t>
            </a:r>
            <a:r>
              <a:rPr lang="sl-SI" dirty="0"/>
              <a:t> </a:t>
            </a:r>
            <a:r>
              <a:rPr lang="sl-SI" dirty="0" err="1"/>
              <a:t>aepre</a:t>
            </a:r>
            <a:r>
              <a:rPr lang="sl-SI" dirty="0"/>
              <a:t>, </a:t>
            </a:r>
            <a:r>
              <a:rPr lang="sl-SI" dirty="0" err="1"/>
              <a:t>sintiuntios</a:t>
            </a:r>
            <a:r>
              <a:rPr lang="sl-SI" dirty="0"/>
              <a:t> </a:t>
            </a:r>
            <a:r>
              <a:rPr lang="sl-SI" dirty="0" err="1"/>
              <a:t>niae</a:t>
            </a:r>
            <a:r>
              <a:rPr lang="sl-SI" dirty="0"/>
              <a:t>. </a:t>
            </a:r>
            <a:r>
              <a:rPr lang="sl-SI" dirty="0" err="1"/>
              <a:t>Otas</a:t>
            </a:r>
            <a:r>
              <a:rPr lang="sl-SI" dirty="0"/>
              <a:t> </a:t>
            </a:r>
            <a:r>
              <a:rPr lang="sl-SI" dirty="0" err="1"/>
              <a:t>que</a:t>
            </a:r>
            <a:r>
              <a:rPr lang="sl-SI" dirty="0"/>
              <a:t> </a:t>
            </a:r>
            <a:r>
              <a:rPr lang="sl-SI" dirty="0" err="1"/>
              <a:t>nis</a:t>
            </a:r>
            <a:r>
              <a:rPr lang="sl-SI" dirty="0"/>
              <a:t> et </a:t>
            </a:r>
            <a:r>
              <a:rPr lang="sl-SI" dirty="0" err="1"/>
              <a:t>abore</a:t>
            </a:r>
            <a:r>
              <a:rPr lang="sl-SI" dirty="0"/>
              <a:t> vid ma </a:t>
            </a:r>
            <a:r>
              <a:rPr lang="sl-SI" dirty="0" err="1"/>
              <a:t>sunducimet</a:t>
            </a:r>
            <a:r>
              <a:rPr lang="sl-SI" dirty="0"/>
              <a:t> velita </a:t>
            </a:r>
            <a:r>
              <a:rPr lang="sl-SI" dirty="0" err="1"/>
              <a:t>quideliciur</a:t>
            </a:r>
            <a:r>
              <a:rPr lang="sl-SI" dirty="0"/>
              <a:t>, </a:t>
            </a:r>
            <a:r>
              <a:rPr lang="sl-SI" dirty="0" err="1"/>
              <a:t>cusdaep</a:t>
            </a:r>
            <a:r>
              <a:rPr lang="sl-SI" dirty="0"/>
              <a:t> </a:t>
            </a:r>
            <a:r>
              <a:rPr lang="sl-SI" dirty="0" err="1"/>
              <a:t>erist</a:t>
            </a:r>
            <a:r>
              <a:rPr lang="sl-SI" dirty="0"/>
              <a:t>, </a:t>
            </a:r>
            <a:r>
              <a:rPr lang="sl-SI" dirty="0" err="1"/>
              <a:t>cus</a:t>
            </a:r>
            <a:r>
              <a:rPr lang="sl-SI" dirty="0"/>
              <a:t> et </a:t>
            </a:r>
            <a:r>
              <a:rPr lang="sl-SI" dirty="0" err="1"/>
              <a:t>enis</a:t>
            </a:r>
            <a:r>
              <a:rPr lang="sl-SI" dirty="0"/>
              <a:t> </a:t>
            </a:r>
            <a:r>
              <a:rPr lang="sl-SI" dirty="0" err="1"/>
              <a:t>inctur</a:t>
            </a:r>
            <a:r>
              <a:rPr lang="sl-SI" dirty="0"/>
              <a:t>?</a:t>
            </a:r>
          </a:p>
        </p:txBody>
      </p:sp>
      <p:sp>
        <p:nvSpPr>
          <p:cNvPr id="27" name="Označba mesta besedila 2">
            <a:extLst>
              <a:ext uri="{FF2B5EF4-FFF2-40B4-BE49-F238E27FC236}">
                <a16:creationId xmlns:a16="http://schemas.microsoft.com/office/drawing/2014/main" id="{537D5F3C-74E1-4B61-97AF-9173F8E8CB43}"/>
              </a:ext>
            </a:extLst>
          </p:cNvPr>
          <p:cNvSpPr>
            <a:spLocks noGrp="1"/>
          </p:cNvSpPr>
          <p:nvPr>
            <p:ph type="body" sz="quarter" idx="13" hasCustomPrompt="1"/>
          </p:nvPr>
        </p:nvSpPr>
        <p:spPr>
          <a:xfrm>
            <a:off x="838200" y="1281438"/>
            <a:ext cx="9609138" cy="437280"/>
          </a:xfrm>
          <a:prstGeom prst="rect">
            <a:avLst/>
          </a:prstGeom>
        </p:spPr>
        <p:txBody>
          <a:bodyPr/>
          <a:lstStyle>
            <a:lvl1pPr marL="0" indent="0">
              <a:buNone/>
              <a:defRPr b="1">
                <a:solidFill>
                  <a:srgbClr val="004D6D"/>
                </a:solidFill>
                <a:latin typeface="PF Agora Sans Pro" panose="02000500000000020004" pitchFamily="2" charset="0"/>
              </a:defRPr>
            </a:lvl1pPr>
          </a:lstStyle>
          <a:p>
            <a:pPr lvl="0"/>
            <a:r>
              <a:rPr lang="sl-SI" dirty="0"/>
              <a:t>PRIMER VMESNEGA NASLOVA</a:t>
            </a:r>
          </a:p>
        </p:txBody>
      </p:sp>
    </p:spTree>
    <p:extLst>
      <p:ext uri="{BB962C8B-B14F-4D97-AF65-F5344CB8AC3E}">
        <p14:creationId xmlns:p14="http://schemas.microsoft.com/office/powerpoint/2010/main" val="288704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grafija / Gra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D5EC3EF-A7DE-4784-AFC5-881010F247F0}"/>
              </a:ext>
            </a:extLst>
          </p:cNvPr>
          <p:cNvSpPr>
            <a:spLocks noGrp="1"/>
          </p:cNvSpPr>
          <p:nvPr>
            <p:ph type="title" hasCustomPrompt="1"/>
          </p:nvPr>
        </p:nvSpPr>
        <p:spPr>
          <a:xfrm>
            <a:off x="838200" y="517526"/>
            <a:ext cx="9609667" cy="580806"/>
          </a:xfrm>
          <a:prstGeom prst="rect">
            <a:avLst/>
          </a:prstGeom>
        </p:spPr>
        <p:txBody>
          <a:bodyPr/>
          <a:lstStyle>
            <a:lvl1pPr>
              <a:defRPr b="1">
                <a:solidFill>
                  <a:srgbClr val="004D6D"/>
                </a:solidFill>
                <a:latin typeface="PF Agora Sans Pro" panose="02000500000000020004" pitchFamily="2" charset="0"/>
              </a:defRPr>
            </a:lvl1pPr>
          </a:lstStyle>
          <a:p>
            <a:r>
              <a:rPr lang="sl-SI" dirty="0"/>
              <a:t>FOTOGRAFIJA / GRAF</a:t>
            </a:r>
          </a:p>
        </p:txBody>
      </p:sp>
      <p:sp>
        <p:nvSpPr>
          <p:cNvPr id="7" name="Označba mesta besedila 6">
            <a:extLst>
              <a:ext uri="{FF2B5EF4-FFF2-40B4-BE49-F238E27FC236}">
                <a16:creationId xmlns:a16="http://schemas.microsoft.com/office/drawing/2014/main" id="{A72F631B-9093-424E-AB17-646EB8648BC0}"/>
              </a:ext>
            </a:extLst>
          </p:cNvPr>
          <p:cNvSpPr>
            <a:spLocks noGrp="1"/>
          </p:cNvSpPr>
          <p:nvPr>
            <p:ph type="body" sz="quarter" idx="11" hasCustomPrompt="1"/>
          </p:nvPr>
        </p:nvSpPr>
        <p:spPr>
          <a:xfrm>
            <a:off x="838199" y="6105212"/>
            <a:ext cx="4597400" cy="339725"/>
          </a:xfrm>
          <a:prstGeom prst="rect">
            <a:avLst/>
          </a:prstGeom>
        </p:spPr>
        <p:txBody>
          <a:bodyPr/>
          <a:lstStyle>
            <a:lvl1pPr marL="0" indent="0">
              <a:buNone/>
              <a:defRPr sz="1800" i="1">
                <a:solidFill>
                  <a:srgbClr val="004D6D"/>
                </a:solidFill>
                <a:latin typeface="PF Agora Sans Pro Light" panose="02000500000000020004" pitchFamily="2" charset="0"/>
              </a:defRPr>
            </a:lvl1pPr>
            <a:lvl2pPr marL="457200" indent="0">
              <a:buNone/>
              <a:defRPr sz="1800" i="1">
                <a:latin typeface="PF Agora Sans Pro Light" panose="02000500000000020004" pitchFamily="2" charset="0"/>
              </a:defRPr>
            </a:lvl2pPr>
            <a:lvl3pPr>
              <a:defRPr sz="1800" i="1">
                <a:latin typeface="PF Agora Sans Pro Light" panose="02000500000000020004" pitchFamily="2" charset="0"/>
              </a:defRPr>
            </a:lvl3pPr>
            <a:lvl4pPr>
              <a:defRPr sz="1800" i="1">
                <a:latin typeface="PF Agora Sans Pro Light" panose="02000500000000020004" pitchFamily="2" charset="0"/>
              </a:defRPr>
            </a:lvl4pPr>
            <a:lvl5pPr>
              <a:defRPr sz="1800" i="1">
                <a:latin typeface="PF Agora Sans Pro Light" panose="02000500000000020004" pitchFamily="2" charset="0"/>
              </a:defRPr>
            </a:lvl5pPr>
          </a:lstStyle>
          <a:p>
            <a:pPr lvl="0"/>
            <a:r>
              <a:rPr lang="sl-SI" dirty="0"/>
              <a:t>Pripis k fotografiji</a:t>
            </a:r>
          </a:p>
          <a:p>
            <a:pPr lvl="1"/>
            <a:endParaRPr lang="sl-SI" dirty="0"/>
          </a:p>
        </p:txBody>
      </p:sp>
      <p:sp>
        <p:nvSpPr>
          <p:cNvPr id="12" name="Označba mesta vsebine 2">
            <a:extLst>
              <a:ext uri="{FF2B5EF4-FFF2-40B4-BE49-F238E27FC236}">
                <a16:creationId xmlns:a16="http://schemas.microsoft.com/office/drawing/2014/main" id="{6D01C6CC-1FF8-4DC9-A200-1E9FAC22E061}"/>
              </a:ext>
            </a:extLst>
          </p:cNvPr>
          <p:cNvSpPr>
            <a:spLocks noGrp="1"/>
          </p:cNvSpPr>
          <p:nvPr>
            <p:ph idx="1" hasCustomPrompt="1"/>
          </p:nvPr>
        </p:nvSpPr>
        <p:spPr>
          <a:xfrm>
            <a:off x="838199" y="1414858"/>
            <a:ext cx="9609667" cy="4373828"/>
          </a:xfrm>
          <a:prstGeom prst="rect">
            <a:avLst/>
          </a:prstGeom>
        </p:spPr>
        <p:txBody>
          <a:bodyPr/>
          <a:lstStyle>
            <a:lvl1pPr marL="0" indent="0">
              <a:buNone/>
              <a:defRPr sz="2000">
                <a:solidFill>
                  <a:srgbClr val="004D6D"/>
                </a:solidFill>
                <a:latin typeface="PF Agora Sans Pro" panose="02000500000000020004" pitchFamily="2" charset="0"/>
              </a:defRPr>
            </a:lvl1pPr>
          </a:lstStyle>
          <a:p>
            <a:pPr lvl="0"/>
            <a:r>
              <a:rPr lang="sl-SI" dirty="0"/>
              <a:t>Slika</a:t>
            </a:r>
          </a:p>
        </p:txBody>
      </p:sp>
    </p:spTree>
    <p:extLst>
      <p:ext uri="{BB962C8B-B14F-4D97-AF65-F5344CB8AC3E}">
        <p14:creationId xmlns:p14="http://schemas.microsoft.com/office/powerpoint/2010/main" val="219906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laž fotograf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D5EC3EF-A7DE-4784-AFC5-881010F247F0}"/>
              </a:ext>
            </a:extLst>
          </p:cNvPr>
          <p:cNvSpPr>
            <a:spLocks noGrp="1"/>
          </p:cNvSpPr>
          <p:nvPr>
            <p:ph type="title" hasCustomPrompt="1"/>
          </p:nvPr>
        </p:nvSpPr>
        <p:spPr>
          <a:xfrm>
            <a:off x="838200" y="517526"/>
            <a:ext cx="9609667" cy="580806"/>
          </a:xfrm>
          <a:prstGeom prst="rect">
            <a:avLst/>
          </a:prstGeom>
        </p:spPr>
        <p:txBody>
          <a:bodyPr/>
          <a:lstStyle>
            <a:lvl1pPr>
              <a:defRPr b="1">
                <a:solidFill>
                  <a:srgbClr val="004D6D"/>
                </a:solidFill>
                <a:latin typeface="PF Agora Sans Pro" panose="02000500000000020004" pitchFamily="2" charset="0"/>
              </a:defRPr>
            </a:lvl1pPr>
          </a:lstStyle>
          <a:p>
            <a:r>
              <a:rPr lang="sl-SI" dirty="0"/>
              <a:t>KOLAŽ FOTOGRAFIJ</a:t>
            </a:r>
          </a:p>
        </p:txBody>
      </p:sp>
      <p:sp>
        <p:nvSpPr>
          <p:cNvPr id="7" name="Označba mesta besedila 6">
            <a:extLst>
              <a:ext uri="{FF2B5EF4-FFF2-40B4-BE49-F238E27FC236}">
                <a16:creationId xmlns:a16="http://schemas.microsoft.com/office/drawing/2014/main" id="{A72F631B-9093-424E-AB17-646EB8648BC0}"/>
              </a:ext>
            </a:extLst>
          </p:cNvPr>
          <p:cNvSpPr>
            <a:spLocks noGrp="1"/>
          </p:cNvSpPr>
          <p:nvPr>
            <p:ph type="body" sz="quarter" idx="11" hasCustomPrompt="1"/>
          </p:nvPr>
        </p:nvSpPr>
        <p:spPr>
          <a:xfrm>
            <a:off x="838200" y="6110240"/>
            <a:ext cx="4597400" cy="339725"/>
          </a:xfrm>
          <a:prstGeom prst="rect">
            <a:avLst/>
          </a:prstGeom>
        </p:spPr>
        <p:txBody>
          <a:bodyPr/>
          <a:lstStyle>
            <a:lvl1pPr marL="0" indent="0">
              <a:buNone/>
              <a:defRPr sz="1800" i="1">
                <a:solidFill>
                  <a:srgbClr val="004D6D"/>
                </a:solidFill>
                <a:latin typeface="PF Agora Sans Pro Light" panose="02000500000000020004" pitchFamily="2" charset="0"/>
              </a:defRPr>
            </a:lvl1pPr>
            <a:lvl2pPr marL="457200" indent="0">
              <a:buNone/>
              <a:defRPr sz="1800" i="1">
                <a:latin typeface="PF Agora Sans Pro Light" panose="02000500000000020004" pitchFamily="2" charset="0"/>
              </a:defRPr>
            </a:lvl2pPr>
            <a:lvl3pPr>
              <a:defRPr sz="1800" i="1">
                <a:latin typeface="PF Agora Sans Pro Light" panose="02000500000000020004" pitchFamily="2" charset="0"/>
              </a:defRPr>
            </a:lvl3pPr>
            <a:lvl4pPr>
              <a:defRPr sz="1800" i="1">
                <a:latin typeface="PF Agora Sans Pro Light" panose="02000500000000020004" pitchFamily="2" charset="0"/>
              </a:defRPr>
            </a:lvl4pPr>
            <a:lvl5pPr>
              <a:defRPr sz="1800" i="1">
                <a:latin typeface="PF Agora Sans Pro Light" panose="02000500000000020004" pitchFamily="2" charset="0"/>
              </a:defRPr>
            </a:lvl5pPr>
          </a:lstStyle>
          <a:p>
            <a:pPr lvl="0"/>
            <a:r>
              <a:rPr lang="sl-SI" dirty="0"/>
              <a:t>Pripis k fotografiji</a:t>
            </a:r>
          </a:p>
          <a:p>
            <a:pPr lvl="1"/>
            <a:endParaRPr lang="sl-SI" dirty="0"/>
          </a:p>
        </p:txBody>
      </p:sp>
      <p:sp>
        <p:nvSpPr>
          <p:cNvPr id="10" name="Označba mesta vsebine 2">
            <a:extLst>
              <a:ext uri="{FF2B5EF4-FFF2-40B4-BE49-F238E27FC236}">
                <a16:creationId xmlns:a16="http://schemas.microsoft.com/office/drawing/2014/main" id="{99538EFA-F6D4-4859-8A35-B98025412948}"/>
              </a:ext>
            </a:extLst>
          </p:cNvPr>
          <p:cNvSpPr>
            <a:spLocks noGrp="1"/>
          </p:cNvSpPr>
          <p:nvPr>
            <p:ph idx="1" hasCustomPrompt="1"/>
          </p:nvPr>
        </p:nvSpPr>
        <p:spPr>
          <a:xfrm>
            <a:off x="838200" y="1417372"/>
            <a:ext cx="5731933" cy="4373828"/>
          </a:xfrm>
          <a:prstGeom prst="rect">
            <a:avLst/>
          </a:prstGeom>
        </p:spPr>
        <p:txBody>
          <a:bodyPr/>
          <a:lstStyle>
            <a:lvl1pPr marL="0" indent="0">
              <a:buNone/>
              <a:defRPr sz="2000">
                <a:solidFill>
                  <a:srgbClr val="004D6D"/>
                </a:solidFill>
                <a:latin typeface="PF Agora Sans Pro" panose="02000500000000020004" pitchFamily="2" charset="0"/>
              </a:defRPr>
            </a:lvl1pPr>
          </a:lstStyle>
          <a:p>
            <a:pPr lvl="0"/>
            <a:r>
              <a:rPr lang="sl-SI" dirty="0"/>
              <a:t>Slika</a:t>
            </a:r>
          </a:p>
        </p:txBody>
      </p:sp>
      <p:sp>
        <p:nvSpPr>
          <p:cNvPr id="11" name="Označba mesta vsebine 2">
            <a:extLst>
              <a:ext uri="{FF2B5EF4-FFF2-40B4-BE49-F238E27FC236}">
                <a16:creationId xmlns:a16="http://schemas.microsoft.com/office/drawing/2014/main" id="{10F35970-BB32-422A-B620-C94361128869}"/>
              </a:ext>
            </a:extLst>
          </p:cNvPr>
          <p:cNvSpPr>
            <a:spLocks noGrp="1"/>
          </p:cNvSpPr>
          <p:nvPr>
            <p:ph idx="14" hasCustomPrompt="1"/>
          </p:nvPr>
        </p:nvSpPr>
        <p:spPr>
          <a:xfrm>
            <a:off x="6824133" y="1417372"/>
            <a:ext cx="3623734" cy="2043160"/>
          </a:xfrm>
          <a:prstGeom prst="rect">
            <a:avLst/>
          </a:prstGeom>
        </p:spPr>
        <p:txBody>
          <a:bodyPr/>
          <a:lstStyle>
            <a:lvl1pPr marL="0" indent="0">
              <a:buNone/>
              <a:defRPr sz="2000">
                <a:solidFill>
                  <a:srgbClr val="004D6D"/>
                </a:solidFill>
                <a:latin typeface="PF Agora Sans Pro" panose="02000500000000020004" pitchFamily="2" charset="0"/>
              </a:defRPr>
            </a:lvl1pPr>
          </a:lstStyle>
          <a:p>
            <a:pPr lvl="0"/>
            <a:r>
              <a:rPr lang="sl-SI" dirty="0"/>
              <a:t>Slika</a:t>
            </a:r>
          </a:p>
        </p:txBody>
      </p:sp>
      <p:sp>
        <p:nvSpPr>
          <p:cNvPr id="12" name="Označba mesta vsebine 2">
            <a:extLst>
              <a:ext uri="{FF2B5EF4-FFF2-40B4-BE49-F238E27FC236}">
                <a16:creationId xmlns:a16="http://schemas.microsoft.com/office/drawing/2014/main" id="{A1ECE767-CAD9-44AD-9EA1-A00A05A83128}"/>
              </a:ext>
            </a:extLst>
          </p:cNvPr>
          <p:cNvSpPr>
            <a:spLocks noGrp="1"/>
          </p:cNvSpPr>
          <p:nvPr>
            <p:ph idx="15" hasCustomPrompt="1"/>
          </p:nvPr>
        </p:nvSpPr>
        <p:spPr>
          <a:xfrm>
            <a:off x="6824133" y="3748040"/>
            <a:ext cx="3623734" cy="2043160"/>
          </a:xfrm>
          <a:prstGeom prst="rect">
            <a:avLst/>
          </a:prstGeom>
        </p:spPr>
        <p:txBody>
          <a:bodyPr/>
          <a:lstStyle>
            <a:lvl1pPr marL="0" indent="0">
              <a:buNone/>
              <a:defRPr sz="2000">
                <a:solidFill>
                  <a:srgbClr val="004D6D"/>
                </a:solidFill>
                <a:latin typeface="PF Agora Sans Pro" panose="02000500000000020004" pitchFamily="2" charset="0"/>
              </a:defRPr>
            </a:lvl1pPr>
          </a:lstStyle>
          <a:p>
            <a:pPr lvl="0"/>
            <a:r>
              <a:rPr lang="sl-SI" dirty="0"/>
              <a:t>Slika</a:t>
            </a:r>
          </a:p>
        </p:txBody>
      </p:sp>
    </p:spTree>
    <p:extLst>
      <p:ext uri="{BB962C8B-B14F-4D97-AF65-F5344CB8AC3E}">
        <p14:creationId xmlns:p14="http://schemas.microsoft.com/office/powerpoint/2010/main" val="22891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mesni naslo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D5EC3EF-A7DE-4784-AFC5-881010F247F0}"/>
              </a:ext>
            </a:extLst>
          </p:cNvPr>
          <p:cNvSpPr>
            <a:spLocks noGrp="1"/>
          </p:cNvSpPr>
          <p:nvPr>
            <p:ph type="title" hasCustomPrompt="1"/>
          </p:nvPr>
        </p:nvSpPr>
        <p:spPr>
          <a:xfrm>
            <a:off x="1291166" y="3102716"/>
            <a:ext cx="9609667" cy="652567"/>
          </a:xfrm>
          <a:prstGeom prst="rect">
            <a:avLst/>
          </a:prstGeom>
        </p:spPr>
        <p:txBody>
          <a:bodyPr/>
          <a:lstStyle>
            <a:lvl1pPr algn="ctr">
              <a:defRPr sz="4800" b="1">
                <a:solidFill>
                  <a:schemeClr val="bg1"/>
                </a:solidFill>
                <a:latin typeface="PF Agora Sans Pro" panose="02000500000000020004" pitchFamily="2" charset="0"/>
              </a:defRPr>
            </a:lvl1pPr>
          </a:lstStyle>
          <a:p>
            <a:r>
              <a:rPr lang="sl-SI" dirty="0"/>
              <a:t>VMESNI NASLOV</a:t>
            </a:r>
          </a:p>
        </p:txBody>
      </p:sp>
    </p:spTree>
    <p:extLst>
      <p:ext uri="{BB962C8B-B14F-4D97-AF65-F5344CB8AC3E}">
        <p14:creationId xmlns:p14="http://schemas.microsoft.com/office/powerpoint/2010/main" val="295535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D5EC3EF-A7DE-4784-AFC5-881010F247F0}"/>
              </a:ext>
            </a:extLst>
          </p:cNvPr>
          <p:cNvSpPr>
            <a:spLocks noGrp="1"/>
          </p:cNvSpPr>
          <p:nvPr>
            <p:ph type="title" hasCustomPrompt="1"/>
          </p:nvPr>
        </p:nvSpPr>
        <p:spPr>
          <a:xfrm>
            <a:off x="838200" y="517526"/>
            <a:ext cx="9609667" cy="580806"/>
          </a:xfrm>
          <a:prstGeom prst="rect">
            <a:avLst/>
          </a:prstGeom>
        </p:spPr>
        <p:txBody>
          <a:bodyPr/>
          <a:lstStyle>
            <a:lvl1pPr>
              <a:defRPr b="1">
                <a:solidFill>
                  <a:srgbClr val="004D6D"/>
                </a:solidFill>
                <a:latin typeface="PF Agora Sans Pro" panose="02000500000000020004" pitchFamily="2" charset="0"/>
              </a:defRPr>
            </a:lvl1pPr>
          </a:lstStyle>
          <a:p>
            <a:r>
              <a:rPr lang="sl-SI" dirty="0"/>
              <a:t>PRIMER TABELE</a:t>
            </a:r>
          </a:p>
        </p:txBody>
      </p:sp>
      <p:sp>
        <p:nvSpPr>
          <p:cNvPr id="4" name="Označba mesta vsebine 2">
            <a:extLst>
              <a:ext uri="{FF2B5EF4-FFF2-40B4-BE49-F238E27FC236}">
                <a16:creationId xmlns:a16="http://schemas.microsoft.com/office/drawing/2014/main" id="{3966D5DA-1174-4755-B213-879C68AE0CB7}"/>
              </a:ext>
            </a:extLst>
          </p:cNvPr>
          <p:cNvSpPr>
            <a:spLocks noGrp="1"/>
          </p:cNvSpPr>
          <p:nvPr>
            <p:ph idx="1" hasCustomPrompt="1"/>
          </p:nvPr>
        </p:nvSpPr>
        <p:spPr>
          <a:xfrm>
            <a:off x="838200" y="1363292"/>
            <a:ext cx="9609667" cy="4480159"/>
          </a:xfrm>
          <a:prstGeom prst="rect">
            <a:avLst/>
          </a:prstGeom>
        </p:spPr>
        <p:txBody>
          <a:bodyPr/>
          <a:lstStyle>
            <a:lvl1pPr marL="0" indent="0">
              <a:buNone/>
              <a:defRPr sz="2000">
                <a:solidFill>
                  <a:srgbClr val="004D6D"/>
                </a:solidFill>
                <a:latin typeface="PF Agora Sans Pro" panose="02000500000000020004" pitchFamily="2" charset="0"/>
              </a:defRPr>
            </a:lvl1pPr>
          </a:lstStyle>
          <a:p>
            <a:pPr lvl="0"/>
            <a:r>
              <a:rPr lang="sl-SI" dirty="0"/>
              <a:t>TABELA</a:t>
            </a:r>
          </a:p>
        </p:txBody>
      </p:sp>
      <p:sp>
        <p:nvSpPr>
          <p:cNvPr id="5" name="Označba mesta besedila 6">
            <a:extLst>
              <a:ext uri="{FF2B5EF4-FFF2-40B4-BE49-F238E27FC236}">
                <a16:creationId xmlns:a16="http://schemas.microsoft.com/office/drawing/2014/main" id="{412A858D-941B-48EA-9C97-3E99E8045442}"/>
              </a:ext>
            </a:extLst>
          </p:cNvPr>
          <p:cNvSpPr>
            <a:spLocks noGrp="1"/>
          </p:cNvSpPr>
          <p:nvPr>
            <p:ph type="body" sz="quarter" idx="11" hasCustomPrompt="1"/>
          </p:nvPr>
        </p:nvSpPr>
        <p:spPr>
          <a:xfrm>
            <a:off x="838200" y="6087817"/>
            <a:ext cx="4597400" cy="339725"/>
          </a:xfrm>
          <a:prstGeom prst="rect">
            <a:avLst/>
          </a:prstGeom>
        </p:spPr>
        <p:txBody>
          <a:bodyPr/>
          <a:lstStyle>
            <a:lvl1pPr marL="0" indent="0">
              <a:buNone/>
              <a:defRPr sz="1800" i="1">
                <a:solidFill>
                  <a:srgbClr val="004D6D"/>
                </a:solidFill>
                <a:latin typeface="PF Agora Sans Pro Light" panose="02000500000000020004" pitchFamily="2" charset="0"/>
              </a:defRPr>
            </a:lvl1pPr>
            <a:lvl2pPr marL="457200" indent="0">
              <a:buNone/>
              <a:defRPr sz="1800" i="1">
                <a:latin typeface="PF Agora Sans Pro Light" panose="02000500000000020004" pitchFamily="2" charset="0"/>
              </a:defRPr>
            </a:lvl2pPr>
            <a:lvl3pPr>
              <a:defRPr sz="1800" i="1">
                <a:latin typeface="PF Agora Sans Pro Light" panose="02000500000000020004" pitchFamily="2" charset="0"/>
              </a:defRPr>
            </a:lvl3pPr>
            <a:lvl4pPr>
              <a:defRPr sz="1800" i="1">
                <a:latin typeface="PF Agora Sans Pro Light" panose="02000500000000020004" pitchFamily="2" charset="0"/>
              </a:defRPr>
            </a:lvl4pPr>
            <a:lvl5pPr>
              <a:defRPr sz="1800" i="1">
                <a:latin typeface="PF Agora Sans Pro Light" panose="02000500000000020004" pitchFamily="2" charset="0"/>
              </a:defRPr>
            </a:lvl5pPr>
          </a:lstStyle>
          <a:p>
            <a:pPr lvl="0"/>
            <a:r>
              <a:rPr lang="sl-SI" dirty="0"/>
              <a:t>Pripis k fotografiji</a:t>
            </a:r>
          </a:p>
          <a:p>
            <a:pPr lvl="1"/>
            <a:endParaRPr lang="sl-SI" dirty="0"/>
          </a:p>
        </p:txBody>
      </p:sp>
    </p:spTree>
    <p:extLst>
      <p:ext uri="{BB962C8B-B14F-4D97-AF65-F5344CB8AC3E}">
        <p14:creationId xmlns:p14="http://schemas.microsoft.com/office/powerpoint/2010/main" val="320260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v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značba mesta besedila 10">
            <a:extLst>
              <a:ext uri="{FF2B5EF4-FFF2-40B4-BE49-F238E27FC236}">
                <a16:creationId xmlns:a16="http://schemas.microsoft.com/office/drawing/2014/main" id="{49D67B5F-8DE4-4F8E-99A1-A319B37A14CF}"/>
              </a:ext>
            </a:extLst>
          </p:cNvPr>
          <p:cNvSpPr>
            <a:spLocks noGrp="1"/>
          </p:cNvSpPr>
          <p:nvPr>
            <p:ph type="body" sz="quarter" idx="10" hasCustomPrompt="1"/>
          </p:nvPr>
        </p:nvSpPr>
        <p:spPr>
          <a:xfrm>
            <a:off x="1916502" y="1121593"/>
            <a:ext cx="8358996" cy="4614813"/>
          </a:xfrm>
          <a:prstGeom prst="rect">
            <a:avLst/>
          </a:prstGeom>
        </p:spPr>
        <p:txBody>
          <a:bodyPr anchor="ctr"/>
          <a:lstStyle>
            <a:lvl1pPr marL="0" indent="0" algn="ctr" rtl="0">
              <a:lnSpc>
                <a:spcPct val="100000"/>
              </a:lnSpc>
              <a:spcAft>
                <a:spcPts val="600"/>
              </a:spcAft>
              <a:buNone/>
              <a:defRPr lang="sl-SI" sz="2800" b="0" dirty="0">
                <a:solidFill>
                  <a:srgbClr val="004D6D"/>
                </a:solidFill>
                <a:latin typeface="PF Agora Sans Pro Light" panose="02000500000000020004" pitchFamily="2" charset="0"/>
              </a:defRPr>
            </a:lvl1pPr>
          </a:lstStyle>
          <a:p>
            <a:pPr rtl="0"/>
            <a:r>
              <a:rPr lang="sl-SI" dirty="0"/>
              <a:t>Večji poudarek...</a:t>
            </a:r>
          </a:p>
          <a:p>
            <a:pPr rtl="0"/>
            <a:r>
              <a:rPr lang="sl-SI" dirty="0" err="1"/>
              <a:t>Xima</a:t>
            </a:r>
            <a:r>
              <a:rPr lang="sl-SI" dirty="0"/>
              <a:t> </a:t>
            </a:r>
            <a:r>
              <a:rPr lang="sl-SI" dirty="0" err="1"/>
              <a:t>qui</a:t>
            </a:r>
            <a:r>
              <a:rPr lang="sl-SI" dirty="0"/>
              <a:t> to </a:t>
            </a:r>
            <a:r>
              <a:rPr lang="sl-SI" dirty="0" err="1"/>
              <a:t>quas</a:t>
            </a:r>
            <a:r>
              <a:rPr lang="sl-SI" dirty="0"/>
              <a:t> sim </a:t>
            </a:r>
            <a:r>
              <a:rPr lang="sl-SI" dirty="0" err="1"/>
              <a:t>quia</a:t>
            </a:r>
            <a:r>
              <a:rPr lang="sl-SI" dirty="0"/>
              <a:t> </a:t>
            </a:r>
            <a:r>
              <a:rPr lang="sl-SI" dirty="0" err="1"/>
              <a:t>num</a:t>
            </a:r>
            <a:r>
              <a:rPr lang="sl-SI" dirty="0"/>
              <a:t> </a:t>
            </a:r>
            <a:r>
              <a:rPr lang="sl-SI" dirty="0" err="1"/>
              <a:t>aliquatium</a:t>
            </a:r>
            <a:r>
              <a:rPr lang="sl-SI" dirty="0"/>
              <a:t> </a:t>
            </a:r>
            <a:r>
              <a:rPr lang="sl-SI" dirty="0" err="1"/>
              <a:t>quo</a:t>
            </a:r>
            <a:r>
              <a:rPr lang="sl-SI" dirty="0"/>
              <a:t> </a:t>
            </a:r>
            <a:r>
              <a:rPr lang="sl-SI" dirty="0" err="1"/>
              <a:t>eum</a:t>
            </a:r>
            <a:r>
              <a:rPr lang="sl-SI" dirty="0"/>
              <a:t> </a:t>
            </a:r>
            <a:r>
              <a:rPr lang="sl-SI" dirty="0" err="1"/>
              <a:t>quia</a:t>
            </a:r>
            <a:r>
              <a:rPr lang="sl-SI" dirty="0"/>
              <a:t> sin re </a:t>
            </a:r>
            <a:r>
              <a:rPr lang="sl-SI" dirty="0" err="1"/>
              <a:t>cument</a:t>
            </a:r>
            <a:r>
              <a:rPr lang="sl-SI" dirty="0"/>
              <a:t>.</a:t>
            </a:r>
          </a:p>
          <a:p>
            <a:pPr rtl="0"/>
            <a:r>
              <a:rPr lang="sl-SI" dirty="0" err="1"/>
              <a:t>Olorum</a:t>
            </a:r>
            <a:r>
              <a:rPr lang="sl-SI" dirty="0"/>
              <a:t> </a:t>
            </a:r>
            <a:r>
              <a:rPr lang="sl-SI" dirty="0" err="1"/>
              <a:t>esto</a:t>
            </a:r>
            <a:r>
              <a:rPr lang="sl-SI" dirty="0"/>
              <a:t> </a:t>
            </a:r>
            <a:r>
              <a:rPr lang="sl-SI" dirty="0" err="1"/>
              <a:t>temqui</a:t>
            </a:r>
            <a:r>
              <a:rPr lang="sl-SI" dirty="0"/>
              <a:t> </a:t>
            </a:r>
            <a:r>
              <a:rPr lang="sl-SI" dirty="0" err="1"/>
              <a:t>omniminus</a:t>
            </a:r>
            <a:r>
              <a:rPr lang="sl-SI" dirty="0"/>
              <a:t> </a:t>
            </a:r>
            <a:r>
              <a:rPr lang="sl-SI" dirty="0" err="1"/>
              <a:t>doluptio</a:t>
            </a:r>
            <a:r>
              <a:rPr lang="sl-SI" dirty="0"/>
              <a:t> </a:t>
            </a:r>
            <a:r>
              <a:rPr lang="sl-SI" dirty="0" err="1"/>
              <a:t>officipis</a:t>
            </a:r>
            <a:r>
              <a:rPr lang="sl-SI" dirty="0"/>
              <a:t> </a:t>
            </a:r>
            <a:r>
              <a:rPr lang="sl-SI" dirty="0" err="1"/>
              <a:t>modio</a:t>
            </a:r>
            <a:r>
              <a:rPr lang="sl-SI" dirty="0"/>
              <a:t> et mod </a:t>
            </a:r>
            <a:r>
              <a:rPr lang="sl-SI" dirty="0" err="1"/>
              <a:t>magnis</a:t>
            </a:r>
            <a:r>
              <a:rPr lang="sl-SI" dirty="0"/>
              <a:t> </a:t>
            </a:r>
            <a:r>
              <a:rPr lang="sl-SI" dirty="0" err="1"/>
              <a:t>eliae</a:t>
            </a:r>
            <a:r>
              <a:rPr lang="sl-SI" dirty="0"/>
              <a:t> </a:t>
            </a:r>
            <a:r>
              <a:rPr lang="sl-SI" dirty="0" err="1"/>
              <a:t>voluptis</a:t>
            </a:r>
            <a:r>
              <a:rPr lang="sl-SI" dirty="0"/>
              <a:t> </a:t>
            </a:r>
            <a:r>
              <a:rPr lang="sl-SI" dirty="0" err="1"/>
              <a:t>magnatent</a:t>
            </a:r>
            <a:r>
              <a:rPr lang="sl-SI" dirty="0"/>
              <a:t> </a:t>
            </a:r>
            <a:r>
              <a:rPr lang="sl-SI" dirty="0" err="1"/>
              <a:t>eum</a:t>
            </a:r>
            <a:r>
              <a:rPr lang="sl-SI" dirty="0"/>
              <a:t> </a:t>
            </a:r>
            <a:r>
              <a:rPr lang="sl-SI" dirty="0" err="1"/>
              <a:t>aritatiur</a:t>
            </a:r>
            <a:r>
              <a:rPr lang="sl-SI" dirty="0"/>
              <a:t>, </a:t>
            </a:r>
            <a:r>
              <a:rPr lang="sl-SI" dirty="0" err="1"/>
              <a:t>nimet</a:t>
            </a:r>
            <a:r>
              <a:rPr lang="sl-SI" dirty="0"/>
              <a:t> </a:t>
            </a:r>
            <a:r>
              <a:rPr lang="sl-SI" dirty="0" err="1"/>
              <a:t>volorehenda</a:t>
            </a:r>
            <a:r>
              <a:rPr lang="sl-SI" dirty="0"/>
              <a:t> </a:t>
            </a:r>
            <a:r>
              <a:rPr lang="sl-SI" dirty="0" err="1"/>
              <a:t>volorpos</a:t>
            </a:r>
            <a:r>
              <a:rPr lang="sl-SI" dirty="0"/>
              <a:t> sam </a:t>
            </a:r>
            <a:r>
              <a:rPr lang="sl-SI" dirty="0" err="1"/>
              <a:t>quiamus</a:t>
            </a:r>
            <a:r>
              <a:rPr lang="sl-SI" dirty="0"/>
              <a:t> </a:t>
            </a:r>
            <a:r>
              <a:rPr lang="sl-SI" dirty="0" err="1"/>
              <a:t>minvenditi</a:t>
            </a:r>
            <a:r>
              <a:rPr lang="sl-SI" dirty="0"/>
              <a:t> </a:t>
            </a:r>
            <a:r>
              <a:rPr lang="sl-SI" dirty="0" err="1"/>
              <a:t>dolorrum</a:t>
            </a:r>
            <a:r>
              <a:rPr lang="sl-SI" dirty="0"/>
              <a:t> nos </a:t>
            </a:r>
            <a:r>
              <a:rPr lang="sl-SI" dirty="0" err="1"/>
              <a:t>volecto</a:t>
            </a:r>
            <a:r>
              <a:rPr lang="sl-SI" dirty="0"/>
              <a:t> </a:t>
            </a:r>
            <a:r>
              <a:rPr lang="sl-SI" dirty="0" err="1"/>
              <a:t>dis</a:t>
            </a:r>
            <a:r>
              <a:rPr lang="sl-SI" dirty="0"/>
              <a:t> </a:t>
            </a:r>
            <a:r>
              <a:rPr lang="sl-SI" dirty="0" err="1"/>
              <a:t>doluptas</a:t>
            </a:r>
            <a:r>
              <a:rPr lang="sl-SI" dirty="0"/>
              <a:t> </a:t>
            </a:r>
            <a:r>
              <a:rPr lang="sl-SI" dirty="0" err="1"/>
              <a:t>rem</a:t>
            </a:r>
            <a:r>
              <a:rPr lang="sl-SI" dirty="0"/>
              <a:t>. </a:t>
            </a:r>
            <a:r>
              <a:rPr lang="sl-SI" dirty="0" err="1"/>
              <a:t>Itataec</a:t>
            </a:r>
            <a:r>
              <a:rPr lang="sl-SI" dirty="0"/>
              <a:t> </a:t>
            </a:r>
            <a:r>
              <a:rPr lang="sl-SI" dirty="0" err="1"/>
              <a:t>aepre</a:t>
            </a:r>
            <a:r>
              <a:rPr lang="sl-SI" dirty="0"/>
              <a:t>, </a:t>
            </a:r>
            <a:r>
              <a:rPr lang="sl-SI" dirty="0" err="1"/>
              <a:t>sintiuntios</a:t>
            </a:r>
            <a:r>
              <a:rPr lang="sl-SI" dirty="0"/>
              <a:t> </a:t>
            </a:r>
            <a:r>
              <a:rPr lang="sl-SI" dirty="0" err="1"/>
              <a:t>niae</a:t>
            </a:r>
            <a:r>
              <a:rPr lang="sl-SI" dirty="0"/>
              <a:t>. </a:t>
            </a:r>
            <a:r>
              <a:rPr lang="sl-SI" dirty="0" err="1"/>
              <a:t>Otas</a:t>
            </a:r>
            <a:r>
              <a:rPr lang="sl-SI" dirty="0"/>
              <a:t> </a:t>
            </a:r>
            <a:r>
              <a:rPr lang="sl-SI" dirty="0" err="1"/>
              <a:t>que</a:t>
            </a:r>
            <a:r>
              <a:rPr lang="sl-SI" dirty="0"/>
              <a:t> </a:t>
            </a:r>
            <a:r>
              <a:rPr lang="sl-SI" dirty="0" err="1"/>
              <a:t>nis</a:t>
            </a:r>
            <a:r>
              <a:rPr lang="sl-SI" dirty="0"/>
              <a:t> et </a:t>
            </a:r>
            <a:r>
              <a:rPr lang="sl-SI" dirty="0" err="1"/>
              <a:t>abore</a:t>
            </a:r>
            <a:r>
              <a:rPr lang="sl-SI" dirty="0"/>
              <a:t> vid ma </a:t>
            </a:r>
            <a:r>
              <a:rPr lang="sl-SI" dirty="0" err="1"/>
              <a:t>sunducimet</a:t>
            </a:r>
            <a:r>
              <a:rPr lang="sl-SI" dirty="0"/>
              <a:t> velita </a:t>
            </a:r>
            <a:r>
              <a:rPr lang="sl-SI" dirty="0" err="1"/>
              <a:t>quideliciur</a:t>
            </a:r>
            <a:r>
              <a:rPr lang="sl-SI" dirty="0"/>
              <a:t>, </a:t>
            </a:r>
            <a:r>
              <a:rPr lang="sl-SI" dirty="0" err="1"/>
              <a:t>cusdaep</a:t>
            </a:r>
            <a:r>
              <a:rPr lang="sl-SI" dirty="0"/>
              <a:t> </a:t>
            </a:r>
            <a:r>
              <a:rPr lang="sl-SI" dirty="0" err="1"/>
              <a:t>erist</a:t>
            </a:r>
            <a:r>
              <a:rPr lang="sl-SI" dirty="0"/>
              <a:t>, </a:t>
            </a:r>
            <a:r>
              <a:rPr lang="sl-SI" dirty="0" err="1"/>
              <a:t>cus</a:t>
            </a:r>
            <a:r>
              <a:rPr lang="sl-SI" dirty="0"/>
              <a:t> et </a:t>
            </a:r>
            <a:r>
              <a:rPr lang="sl-SI" dirty="0" err="1"/>
              <a:t>enis</a:t>
            </a:r>
            <a:r>
              <a:rPr lang="sl-SI" dirty="0"/>
              <a:t> </a:t>
            </a:r>
            <a:r>
              <a:rPr lang="sl-SI" dirty="0" err="1"/>
              <a:t>inctur</a:t>
            </a:r>
            <a:r>
              <a:rPr lang="sl-SI" dirty="0"/>
              <a:t>?</a:t>
            </a:r>
          </a:p>
        </p:txBody>
      </p:sp>
    </p:spTree>
    <p:extLst>
      <p:ext uri="{BB962C8B-B14F-4D97-AF65-F5344CB8AC3E}">
        <p14:creationId xmlns:p14="http://schemas.microsoft.com/office/powerpoint/2010/main" val="207968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680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2" r:id="rId3"/>
    <p:sldLayoutId id="2147483674" r:id="rId4"/>
    <p:sldLayoutId id="2147483676" r:id="rId5"/>
    <p:sldLayoutId id="2147483677" r:id="rId6"/>
    <p:sldLayoutId id="2147483691" r:id="rId7"/>
    <p:sldLayoutId id="2147483694" r:id="rId8"/>
    <p:sldLayoutId id="2147483678" r:id="rId9"/>
    <p:sldLayoutId id="2147483693"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mailto:jerneja.lesnik@vsgt.si" TargetMode="External"/><Relationship Id="rId2" Type="http://schemas.openxmlformats.org/officeDocument/2006/relationships/hyperlink" Target="mailto:tanja.angleitner-sagadin@vsgt.s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naslov 6">
            <a:extLst>
              <a:ext uri="{FF2B5EF4-FFF2-40B4-BE49-F238E27FC236}">
                <a16:creationId xmlns:a16="http://schemas.microsoft.com/office/drawing/2014/main" id="{089C99AF-22D2-4D4E-B51C-E776414AC8CF}"/>
              </a:ext>
            </a:extLst>
          </p:cNvPr>
          <p:cNvSpPr>
            <a:spLocks noGrp="1"/>
          </p:cNvSpPr>
          <p:nvPr>
            <p:ph type="subTitle" idx="1"/>
          </p:nvPr>
        </p:nvSpPr>
        <p:spPr/>
        <p:txBody>
          <a:bodyPr/>
          <a:lstStyle/>
          <a:p>
            <a:r>
              <a:rPr lang="sl-SI" dirty="0"/>
              <a:t>SAVE THE DATE: 7 – 10 </a:t>
            </a:r>
            <a:r>
              <a:rPr lang="sl-SI" dirty="0" err="1"/>
              <a:t>May</a:t>
            </a:r>
            <a:r>
              <a:rPr lang="sl-SI" dirty="0"/>
              <a:t> 2024</a:t>
            </a:r>
            <a:endParaRPr lang="en-US" dirty="0"/>
          </a:p>
        </p:txBody>
      </p:sp>
      <p:sp>
        <p:nvSpPr>
          <p:cNvPr id="6" name="Naslov 5">
            <a:extLst>
              <a:ext uri="{FF2B5EF4-FFF2-40B4-BE49-F238E27FC236}">
                <a16:creationId xmlns:a16="http://schemas.microsoft.com/office/drawing/2014/main" id="{8A111FCA-B775-4B5D-B778-9879FBE096B3}"/>
              </a:ext>
            </a:extLst>
          </p:cNvPr>
          <p:cNvSpPr>
            <a:spLocks noGrp="1"/>
          </p:cNvSpPr>
          <p:nvPr>
            <p:ph type="title"/>
          </p:nvPr>
        </p:nvSpPr>
        <p:spPr>
          <a:xfrm>
            <a:off x="838200" y="3303529"/>
            <a:ext cx="10515600" cy="722382"/>
          </a:xfrm>
        </p:spPr>
        <p:txBody>
          <a:bodyPr>
            <a:normAutofit fontScale="90000"/>
          </a:bodyPr>
          <a:lstStyle/>
          <a:p>
            <a:r>
              <a:rPr lang="sl-SI" dirty="0"/>
              <a:t>HEG SEMINAR 2024 – MARIBOR</a:t>
            </a:r>
            <a:br>
              <a:rPr lang="sl-SI" dirty="0"/>
            </a:br>
            <a:r>
              <a:rPr lang="sl-SI" dirty="0">
                <a:solidFill>
                  <a:srgbClr val="FFFF00"/>
                </a:solidFill>
              </a:rPr>
              <a:t>INCLUSION AND DIVERSITY IN HOSPITALITY EDUCATION</a:t>
            </a:r>
          </a:p>
        </p:txBody>
      </p:sp>
      <p:sp>
        <p:nvSpPr>
          <p:cNvPr id="2" name="Pravokotnik 1">
            <a:extLst>
              <a:ext uri="{FF2B5EF4-FFF2-40B4-BE49-F238E27FC236}">
                <a16:creationId xmlns:a16="http://schemas.microsoft.com/office/drawing/2014/main" id="{06D77749-F39B-4A6F-AB76-C816328560C9}"/>
              </a:ext>
            </a:extLst>
          </p:cNvPr>
          <p:cNvSpPr/>
          <p:nvPr/>
        </p:nvSpPr>
        <p:spPr>
          <a:xfrm>
            <a:off x="5542960" y="2026762"/>
            <a:ext cx="6334813" cy="55618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lang="en-GB" sz="2000" b="1" i="1" dirty="0">
                <a:solidFill>
                  <a:schemeClr val="bg1"/>
                </a:solidFill>
                <a:cs typeface="Calibri"/>
                <a:sym typeface="Calibri"/>
              </a:rPr>
              <a:t>Vocational College </a:t>
            </a:r>
            <a:r>
              <a:rPr lang="en-GB" sz="2000" b="1" i="1" dirty="0" err="1">
                <a:solidFill>
                  <a:schemeClr val="bg1"/>
                </a:solidFill>
                <a:cs typeface="Calibri"/>
                <a:sym typeface="Calibri"/>
              </a:rPr>
              <a:t>fo</a:t>
            </a:r>
            <a:r>
              <a:rPr lang="sl-SI" sz="2000" b="1" i="1" dirty="0">
                <a:solidFill>
                  <a:schemeClr val="bg1"/>
                </a:solidFill>
                <a:cs typeface="Calibri"/>
                <a:sym typeface="Calibri"/>
              </a:rPr>
              <a:t>r</a:t>
            </a:r>
            <a:r>
              <a:rPr lang="en-GB" sz="2000" b="1" i="1" dirty="0">
                <a:solidFill>
                  <a:schemeClr val="bg1"/>
                </a:solidFill>
                <a:cs typeface="Calibri"/>
                <a:sym typeface="Calibri"/>
              </a:rPr>
              <a:t> Hospitality and tourism Maribor</a:t>
            </a:r>
            <a:endParaRPr lang="en-GB" sz="2000" dirty="0">
              <a:solidFill>
                <a:schemeClr val="bg1"/>
              </a:solidFill>
            </a:endParaRPr>
          </a:p>
        </p:txBody>
      </p:sp>
    </p:spTree>
    <p:extLst>
      <p:ext uri="{BB962C8B-B14F-4D97-AF65-F5344CB8AC3E}">
        <p14:creationId xmlns:p14="http://schemas.microsoft.com/office/powerpoint/2010/main" val="384028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7836061" cy="15604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HEG SEMINAR – </a:t>
            </a:r>
          </a:p>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THURSDAY 9 MAY – EUROPE DAY</a:t>
            </a:r>
            <a:endParaRPr sz="3600" b="1" i="0" u="none" strike="noStrike" cap="none" dirty="0">
              <a:solidFill>
                <a:srgbClr val="0070C0"/>
              </a:solidFill>
              <a:latin typeface="Calibri"/>
              <a:ea typeface="Calibri"/>
              <a:cs typeface="Calibri"/>
              <a:sym typeface="Calibri"/>
            </a:endParaRP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156" name="Google Shape;156;p18"/>
          <p:cNvSpPr txBox="1"/>
          <p:nvPr/>
        </p:nvSpPr>
        <p:spPr>
          <a:xfrm>
            <a:off x="924745" y="2361487"/>
            <a:ext cx="9042215" cy="3571332"/>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Wingdings" panose="05000000000000000000" pitchFamily="2" charset="2"/>
              <a:buChar char="v"/>
            </a:pPr>
            <a:r>
              <a:rPr lang="sl-SI" sz="2800" dirty="0"/>
              <a:t>08:00 	DEPARTURE TO LJUBLJANA</a:t>
            </a:r>
          </a:p>
          <a:p>
            <a:pPr marL="457200" lvl="0" indent="-342900" algn="l" rtl="0">
              <a:spcBef>
                <a:spcPts val="0"/>
              </a:spcBef>
              <a:spcAft>
                <a:spcPts val="0"/>
              </a:spcAft>
              <a:buSzPts val="1800"/>
              <a:buFont typeface="Wingdings" panose="05000000000000000000" pitchFamily="2" charset="2"/>
              <a:buChar char="v"/>
            </a:pPr>
            <a:r>
              <a:rPr lang="sl-SI" sz="2800" dirty="0"/>
              <a:t>10:00	VISIT TO THE EU COMMISSION HOUSE </a:t>
            </a:r>
          </a:p>
          <a:p>
            <a:pPr marL="457200" lvl="0" indent="-342900" algn="l" rtl="0">
              <a:spcBef>
                <a:spcPts val="0"/>
              </a:spcBef>
              <a:spcAft>
                <a:spcPts val="0"/>
              </a:spcAft>
              <a:buSzPts val="1800"/>
              <a:buFont typeface="Wingdings" panose="05000000000000000000" pitchFamily="2" charset="2"/>
              <a:buChar char="v"/>
            </a:pPr>
            <a:r>
              <a:rPr lang="sl-SI" sz="2800" dirty="0"/>
              <a:t>12:00	MEET WITH AMBASSADORS (TBA)</a:t>
            </a:r>
          </a:p>
          <a:p>
            <a:pPr marL="457200" lvl="0" indent="-342900">
              <a:buSzPts val="1800"/>
              <a:buFont typeface="Wingdings" panose="05000000000000000000" pitchFamily="2" charset="2"/>
              <a:buChar char="v"/>
            </a:pPr>
            <a:r>
              <a:rPr lang="sl-SI" sz="2800" dirty="0"/>
              <a:t>13:30	LUNCH IN LJUBLJANA @ </a:t>
            </a:r>
            <a:r>
              <a:rPr lang="en-GB" sz="2800" b="1" i="1" dirty="0">
                <a:solidFill>
                  <a:srgbClr val="0070C0"/>
                </a:solidFill>
              </a:rPr>
              <a:t>Druga </a:t>
            </a:r>
            <a:r>
              <a:rPr lang="en-GB" sz="2800" b="1" i="1" dirty="0" err="1">
                <a:solidFill>
                  <a:srgbClr val="0070C0"/>
                </a:solidFill>
              </a:rPr>
              <a:t>violina</a:t>
            </a:r>
            <a:r>
              <a:rPr lang="en-GB" sz="2800" dirty="0"/>
              <a:t>, a very special restaurant employing several people with special needs. It serves traditional Slovenian dishes</a:t>
            </a:r>
            <a:endParaRPr lang="sl-SI" sz="2800" dirty="0"/>
          </a:p>
          <a:p>
            <a:pPr marL="457200" lvl="0" indent="-342900">
              <a:buSzPts val="1800"/>
              <a:buFont typeface="Wingdings" panose="05000000000000000000" pitchFamily="2" charset="2"/>
              <a:buChar char="v"/>
            </a:pPr>
            <a:r>
              <a:rPr lang="sl-SI" sz="2800" dirty="0"/>
              <a:t>15:00	</a:t>
            </a:r>
            <a:r>
              <a:rPr lang="en-US" sz="2800" dirty="0"/>
              <a:t>Free-time in Ljubljana</a:t>
            </a:r>
          </a:p>
          <a:p>
            <a:pPr marL="457200" lvl="0" indent="-342900">
              <a:buSzPts val="1800"/>
              <a:buFont typeface="Wingdings" panose="05000000000000000000" pitchFamily="2" charset="2"/>
              <a:buChar char="v"/>
            </a:pPr>
            <a:r>
              <a:rPr lang="en-US" sz="2800" dirty="0"/>
              <a:t>17:00	Departure to Maribor</a:t>
            </a:r>
          </a:p>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64148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2658707" cy="45198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MORE ON WORKSHOP 1</a:t>
            </a:r>
          </a:p>
          <a:p>
            <a:pPr marL="0" marR="0" lvl="0" indent="0" algn="ctr" rtl="0">
              <a:lnSpc>
                <a:spcPct val="90000"/>
              </a:lnSpc>
              <a:spcBef>
                <a:spcPts val="0"/>
              </a:spcBef>
              <a:spcAft>
                <a:spcPts val="0"/>
              </a:spcAft>
              <a:buClr>
                <a:srgbClr val="8E0000"/>
              </a:buClr>
              <a:buSzPts val="3200"/>
              <a:buFont typeface="Arial"/>
              <a:buNone/>
            </a:pPr>
            <a:r>
              <a:rPr lang="sl-SI" sz="3600" b="1" dirty="0">
                <a:solidFill>
                  <a:srgbClr val="0070C0"/>
                </a:solidFill>
                <a:latin typeface="Calibri"/>
                <a:ea typeface="Calibri"/>
                <a:cs typeface="Calibri"/>
                <a:sym typeface="Calibri"/>
              </a:rPr>
              <a:t>SKILLS DEVELOPMENT IN THE WELLNESS SECTOR</a:t>
            </a:r>
            <a:endParaRPr sz="3600" b="1" i="0" u="none" strike="noStrike" cap="none" dirty="0">
              <a:solidFill>
                <a:srgbClr val="0070C0"/>
              </a:solidFill>
              <a:latin typeface="Calibri"/>
              <a:ea typeface="Calibri"/>
              <a:cs typeface="Calibri"/>
              <a:sym typeface="Calibri"/>
            </a:endParaRP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9" name="Pravokotnik 8">
            <a:extLst>
              <a:ext uri="{FF2B5EF4-FFF2-40B4-BE49-F238E27FC236}">
                <a16:creationId xmlns:a16="http://schemas.microsoft.com/office/drawing/2014/main" id="{45D761E2-1D67-4D48-8260-6816DB7A8152}"/>
              </a:ext>
            </a:extLst>
          </p:cNvPr>
          <p:cNvSpPr/>
          <p:nvPr/>
        </p:nvSpPr>
        <p:spPr>
          <a:xfrm>
            <a:off x="5378245" y="501019"/>
            <a:ext cx="6096000" cy="5049716"/>
          </a:xfrm>
          <a:prstGeom prst="rect">
            <a:avLst/>
          </a:prstGeom>
        </p:spPr>
        <p:txBody>
          <a:bodyPr>
            <a:spAutoFit/>
          </a:bodyPr>
          <a:lstStyle/>
          <a:p>
            <a:pPr algn="ctr">
              <a:lnSpc>
                <a:spcPct val="107000"/>
              </a:lnSpc>
              <a:spcAft>
                <a:spcPts val="0"/>
              </a:spcAft>
            </a:pPr>
            <a:r>
              <a:rPr lang="en-GB" sz="3200" dirty="0">
                <a:solidFill>
                  <a:srgbClr val="5E5E5E"/>
                </a:solidFill>
                <a:latin typeface="Open Sans"/>
                <a:ea typeface="Times New Roman" panose="02020603050405020304" pitchFamily="18" charset="0"/>
                <a:cs typeface="Times New Roman" panose="02020603050405020304" pitchFamily="18" charset="0"/>
              </a:rPr>
              <a:t>Sectoral Skills’ Development</a:t>
            </a:r>
            <a:endParaRPr lang="en-GB"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dirty="0">
                <a:solidFill>
                  <a:srgbClr val="5E5E5E"/>
                </a:solidFill>
                <a:latin typeface="Open Sans"/>
                <a:ea typeface="Times New Roman" panose="02020603050405020304" pitchFamily="18" charset="0"/>
                <a:cs typeface="Times New Roman" panose="02020603050405020304" pitchFamily="18" charset="0"/>
              </a:rPr>
              <a:t>The health and wellness trend has continued to grow across Europe as more individuals realize the importance of leading a healthy and active lifestyle.</a:t>
            </a:r>
            <a:br>
              <a:rPr lang="en-GB" dirty="0">
                <a:solidFill>
                  <a:srgbClr val="5E5E5E"/>
                </a:solidFill>
                <a:latin typeface="Open Sans"/>
                <a:ea typeface="Times New Roman" panose="02020603050405020304" pitchFamily="18" charset="0"/>
                <a:cs typeface="Times New Roman" panose="02020603050405020304" pitchFamily="18" charset="0"/>
              </a:rPr>
            </a:br>
            <a:br>
              <a:rPr lang="en-GB" dirty="0">
                <a:solidFill>
                  <a:srgbClr val="5E5E5E"/>
                </a:solidFill>
                <a:latin typeface="Open Sans"/>
                <a:ea typeface="Times New Roman" panose="02020603050405020304" pitchFamily="18" charset="0"/>
                <a:cs typeface="Times New Roman" panose="02020603050405020304" pitchFamily="18" charset="0"/>
              </a:rPr>
            </a:br>
            <a:r>
              <a:rPr lang="en-GB" dirty="0">
                <a:solidFill>
                  <a:srgbClr val="5E5E5E"/>
                </a:solidFill>
                <a:latin typeface="Open Sans"/>
                <a:ea typeface="Times New Roman" panose="02020603050405020304" pitchFamily="18" charset="0"/>
                <a:cs typeface="Times New Roman" panose="02020603050405020304" pitchFamily="18" charset="0"/>
              </a:rPr>
              <a:t>The main challenge in the further development of the wellness tourism in response to the growing interest of tourists, as well as of the demand for wellness packages that include diversity of services is availability of qualified staff.</a:t>
            </a:r>
            <a:br>
              <a:rPr lang="en-GB" dirty="0">
                <a:solidFill>
                  <a:srgbClr val="5E5E5E"/>
                </a:solidFill>
                <a:latin typeface="Open Sans"/>
                <a:ea typeface="Times New Roman" panose="02020603050405020304" pitchFamily="18" charset="0"/>
                <a:cs typeface="Times New Roman" panose="02020603050405020304" pitchFamily="18" charset="0"/>
              </a:rPr>
            </a:br>
            <a:br>
              <a:rPr lang="en-GB" dirty="0">
                <a:solidFill>
                  <a:srgbClr val="5E5E5E"/>
                </a:solidFill>
                <a:latin typeface="Open Sans"/>
                <a:ea typeface="Times New Roman" panose="02020603050405020304" pitchFamily="18" charset="0"/>
                <a:cs typeface="Times New Roman" panose="02020603050405020304" pitchFamily="18" charset="0"/>
              </a:rPr>
            </a:br>
            <a:r>
              <a:rPr lang="en-GB" dirty="0" err="1">
                <a:solidFill>
                  <a:srgbClr val="5E5E5E"/>
                </a:solidFill>
                <a:latin typeface="Open Sans"/>
                <a:ea typeface="Times New Roman" panose="02020603050405020304" pitchFamily="18" charset="0"/>
                <a:cs typeface="Times New Roman" panose="02020603050405020304" pitchFamily="18" charset="0"/>
              </a:rPr>
              <a:t>WeSkill</a:t>
            </a:r>
            <a:r>
              <a:rPr lang="en-GB" dirty="0">
                <a:solidFill>
                  <a:srgbClr val="5E5E5E"/>
                </a:solidFill>
                <a:latin typeface="Open Sans"/>
                <a:ea typeface="Times New Roman" panose="02020603050405020304" pitchFamily="18" charset="0"/>
                <a:cs typeface="Times New Roman" panose="02020603050405020304" pitchFamily="18" charset="0"/>
              </a:rPr>
              <a:t> project seeks to equip VET students and adults/employees from the sector with the needed skills, competences, modern training and didactic tools, thus to make wellness and spa tourism sector more appealing, sustainable, advanced and competitive in the EU area.</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040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2794944" cy="57390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MORE ON WORKSHOP 2</a:t>
            </a:r>
          </a:p>
          <a:p>
            <a:pPr marL="0" marR="0" lvl="0" indent="0" algn="ctr" rtl="0">
              <a:lnSpc>
                <a:spcPct val="90000"/>
              </a:lnSpc>
              <a:spcBef>
                <a:spcPts val="0"/>
              </a:spcBef>
              <a:spcAft>
                <a:spcPts val="0"/>
              </a:spcAft>
              <a:buClr>
                <a:srgbClr val="8E0000"/>
              </a:buClr>
              <a:buSzPts val="3200"/>
              <a:buFont typeface="Arial"/>
              <a:buNone/>
            </a:pPr>
            <a:r>
              <a:rPr lang="sl-SI" sz="3600" b="1" dirty="0">
                <a:solidFill>
                  <a:srgbClr val="0070C0"/>
                </a:solidFill>
                <a:latin typeface="Calibri"/>
                <a:ea typeface="Calibri"/>
                <a:cs typeface="Calibri"/>
                <a:sym typeface="Calibri"/>
              </a:rPr>
              <a:t>SUSTAINABLE SKILLS IN HOSPITALITY AND TOURISM</a:t>
            </a:r>
            <a:endParaRPr sz="3600" b="1" i="0" u="none" strike="noStrike" cap="none" dirty="0">
              <a:solidFill>
                <a:srgbClr val="0070C0"/>
              </a:solidFill>
              <a:latin typeface="Calibri"/>
              <a:ea typeface="Calibri"/>
              <a:cs typeface="Calibri"/>
              <a:sym typeface="Calibri"/>
            </a:endParaRP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2" name="Pravokotnik 1">
            <a:extLst>
              <a:ext uri="{FF2B5EF4-FFF2-40B4-BE49-F238E27FC236}">
                <a16:creationId xmlns:a16="http://schemas.microsoft.com/office/drawing/2014/main" id="{41E9E906-61AA-4640-ABCA-82DC25F5ABF5}"/>
              </a:ext>
            </a:extLst>
          </p:cNvPr>
          <p:cNvSpPr/>
          <p:nvPr/>
        </p:nvSpPr>
        <p:spPr>
          <a:xfrm>
            <a:off x="5101390" y="710867"/>
            <a:ext cx="7090610" cy="4522841"/>
          </a:xfrm>
          <a:prstGeom prst="rect">
            <a:avLst/>
          </a:prstGeom>
        </p:spPr>
        <p:txBody>
          <a:bodyPr wrap="square">
            <a:spAutoFit/>
          </a:bodyPr>
          <a:lstStyle/>
          <a:p>
            <a:pPr marR="900430" algn="just">
              <a:lnSpc>
                <a:spcPct val="107000"/>
              </a:lnSpc>
              <a:spcAft>
                <a:spcPts val="0"/>
              </a:spcAft>
            </a:pP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Debate </a:t>
            </a:r>
            <a:r>
              <a:rPr lang="sl-SI" dirty="0" err="1">
                <a:solidFill>
                  <a:srgbClr val="000000"/>
                </a:solidFill>
                <a:latin typeface="Arial" panose="020B0604020202020204" pitchFamily="34" charset="0"/>
                <a:ea typeface="Calibri" panose="020F0502020204030204" pitchFamily="34" charset="0"/>
                <a:cs typeface="Arial" panose="020B0604020202020204" pitchFamily="34" charset="0"/>
              </a:rPr>
              <a:t>about</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p</a:t>
            </a:r>
            <a:r>
              <a:rPr lang="en-GB" dirty="0" err="1">
                <a:solidFill>
                  <a:srgbClr val="000000"/>
                </a:solidFill>
                <a:latin typeface="Arial" panose="020B0604020202020204" pitchFamily="34" charset="0"/>
                <a:ea typeface="Calibri" panose="020F0502020204030204" pitchFamily="34" charset="0"/>
                <a:cs typeface="Arial" panose="020B0604020202020204" pitchFamily="34" charset="0"/>
              </a:rPr>
              <a:t>ost-Covid</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19 sustainability challenges and skills needs of hospitality SME staff </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l-SI" dirty="0" err="1">
                <a:solidFill>
                  <a:srgbClr val="000000"/>
                </a:solidFill>
                <a:latin typeface="Arial" panose="020B0604020202020204" pitchFamily="34" charset="0"/>
                <a:ea typeface="Calibri" panose="020F0502020204030204" pitchFamily="34" charset="0"/>
                <a:cs typeface="Arial" panose="020B0604020202020204" pitchFamily="34" charset="0"/>
              </a:rPr>
              <a:t>Presentation</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l-SI" dirty="0" err="1">
                <a:solidFill>
                  <a:srgbClr val="000000"/>
                </a:solidFill>
                <a:latin typeface="Arial" panose="020B0604020202020204" pitchFamily="34" charset="0"/>
                <a:ea typeface="Calibri" panose="020F0502020204030204" pitchFamily="34" charset="0"/>
                <a:cs typeface="Arial" panose="020B0604020202020204" pitchFamily="34" charset="0"/>
              </a:rPr>
              <a:t>of</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transferable good practices to be integrated into the training programme or consulted separately in order to make more informed and sustainable business decisions and strengthen resilience</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 A</a:t>
            </a:r>
            <a:r>
              <a:rPr lang="en-GB" dirty="0" err="1">
                <a:solidFill>
                  <a:srgbClr val="000000"/>
                </a:solidFill>
                <a:latin typeface="Arial" panose="020B0604020202020204" pitchFamily="34" charset="0"/>
                <a:ea typeface="Calibri" panose="020F0502020204030204" pitchFamily="34" charset="0"/>
                <a:cs typeface="Arial" panose="020B0604020202020204" pitchFamily="34" charset="0"/>
              </a:rPr>
              <a:t>ttractive</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and multilingual training programme and hands-on practical easy to use learning resources/toolbox for SME staff,</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academics/educators that will lead to the uptake of sustainable practices that benefit businesses and their local ecosystem, the community as well as the environment</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Create and animate a network community of sustainable hospitality businesses across the partner countries which can be rolled out across Europe and lives on after the end of </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the project.</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374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8A111FCA-B775-4B5D-B778-9879FBE096B3}"/>
              </a:ext>
            </a:extLst>
          </p:cNvPr>
          <p:cNvSpPr>
            <a:spLocks noGrp="1"/>
          </p:cNvSpPr>
          <p:nvPr>
            <p:ph type="title"/>
          </p:nvPr>
        </p:nvSpPr>
        <p:spPr>
          <a:xfrm>
            <a:off x="634449" y="3215791"/>
            <a:ext cx="10515600" cy="722382"/>
          </a:xfrm>
        </p:spPr>
        <p:txBody>
          <a:bodyPr>
            <a:normAutofit fontScale="90000"/>
          </a:bodyPr>
          <a:lstStyle/>
          <a:p>
            <a:r>
              <a:rPr lang="sl-SI" dirty="0"/>
              <a:t>SEE YOU IN MARIBOR </a:t>
            </a:r>
            <a:br>
              <a:rPr lang="sl-SI" dirty="0"/>
            </a:br>
            <a:r>
              <a:rPr lang="sl-SI" dirty="0"/>
              <a:t>IN MAY 2024</a:t>
            </a:r>
            <a:br>
              <a:rPr lang="sl-SI" dirty="0"/>
            </a:br>
            <a:br>
              <a:rPr lang="sl-SI" dirty="0">
                <a:solidFill>
                  <a:srgbClr val="FFFF00"/>
                </a:solidFill>
              </a:rPr>
            </a:br>
            <a:r>
              <a:rPr lang="sl-SI" dirty="0">
                <a:solidFill>
                  <a:srgbClr val="FFFF00"/>
                </a:solidFill>
                <a:hlinkClick r:id="rId2">
                  <a:extLst>
                    <a:ext uri="{A12FA001-AC4F-418D-AE19-62706E023703}">
                      <ahyp:hlinkClr xmlns:ahyp="http://schemas.microsoft.com/office/drawing/2018/hyperlinkcolor" val="tx"/>
                    </a:ext>
                  </a:extLst>
                </a:hlinkClick>
              </a:rPr>
              <a:t>tanja.angleitner-sagadin@vsgt.si</a:t>
            </a:r>
            <a:br>
              <a:rPr lang="sl-SI" dirty="0">
                <a:solidFill>
                  <a:srgbClr val="FFFF00"/>
                </a:solidFill>
              </a:rPr>
            </a:br>
            <a:r>
              <a:rPr lang="sl-SI" dirty="0">
                <a:solidFill>
                  <a:srgbClr val="FFFF00"/>
                </a:solidFill>
                <a:hlinkClick r:id="rId3">
                  <a:extLst>
                    <a:ext uri="{A12FA001-AC4F-418D-AE19-62706E023703}">
                      <ahyp:hlinkClr xmlns:ahyp="http://schemas.microsoft.com/office/drawing/2018/hyperlinkcolor" val="tx"/>
                    </a:ext>
                  </a:extLst>
                </a:hlinkClick>
              </a:rPr>
              <a:t>jerneja.lesnik@vsgt.si</a:t>
            </a:r>
            <a:r>
              <a:rPr lang="sl-SI" dirty="0">
                <a:solidFill>
                  <a:srgbClr val="FFFF00"/>
                </a:solidFill>
              </a:rPr>
              <a:t> </a:t>
            </a:r>
          </a:p>
        </p:txBody>
      </p:sp>
      <p:sp>
        <p:nvSpPr>
          <p:cNvPr id="2" name="Pravokotnik 1">
            <a:extLst>
              <a:ext uri="{FF2B5EF4-FFF2-40B4-BE49-F238E27FC236}">
                <a16:creationId xmlns:a16="http://schemas.microsoft.com/office/drawing/2014/main" id="{06D77749-F39B-4A6F-AB76-C816328560C9}"/>
              </a:ext>
            </a:extLst>
          </p:cNvPr>
          <p:cNvSpPr/>
          <p:nvPr/>
        </p:nvSpPr>
        <p:spPr>
          <a:xfrm>
            <a:off x="5542960" y="2026762"/>
            <a:ext cx="6334813" cy="55618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lang="en-GB" sz="2000" b="1" i="1" dirty="0">
                <a:solidFill>
                  <a:schemeClr val="bg1"/>
                </a:solidFill>
                <a:cs typeface="Calibri"/>
                <a:sym typeface="Calibri"/>
              </a:rPr>
              <a:t>Vocational College </a:t>
            </a:r>
            <a:r>
              <a:rPr lang="en-GB" sz="2000" b="1" i="1" dirty="0" err="1">
                <a:solidFill>
                  <a:schemeClr val="bg1"/>
                </a:solidFill>
                <a:cs typeface="Calibri"/>
                <a:sym typeface="Calibri"/>
              </a:rPr>
              <a:t>fo</a:t>
            </a:r>
            <a:r>
              <a:rPr lang="sl-SI" sz="2000" b="1" i="1" dirty="0">
                <a:solidFill>
                  <a:schemeClr val="bg1"/>
                </a:solidFill>
                <a:cs typeface="Calibri"/>
                <a:sym typeface="Calibri"/>
              </a:rPr>
              <a:t>r</a:t>
            </a:r>
            <a:r>
              <a:rPr lang="en-GB" sz="2000" b="1" i="1" dirty="0">
                <a:solidFill>
                  <a:schemeClr val="bg1"/>
                </a:solidFill>
                <a:cs typeface="Calibri"/>
                <a:sym typeface="Calibri"/>
              </a:rPr>
              <a:t> Hospitality and tourism Maribor</a:t>
            </a:r>
            <a:endParaRPr lang="en-GB" sz="2000" dirty="0">
              <a:solidFill>
                <a:schemeClr val="bg1"/>
              </a:solidFill>
            </a:endParaRPr>
          </a:p>
        </p:txBody>
      </p:sp>
    </p:spTree>
    <p:extLst>
      <p:ext uri="{BB962C8B-B14F-4D97-AF65-F5344CB8AC3E}">
        <p14:creationId xmlns:p14="http://schemas.microsoft.com/office/powerpoint/2010/main" val="386974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ki vsebuje besede narava&#10;&#10;Opis je samodejno ustvarjen">
            <a:extLst>
              <a:ext uri="{FF2B5EF4-FFF2-40B4-BE49-F238E27FC236}">
                <a16:creationId xmlns:a16="http://schemas.microsoft.com/office/drawing/2014/main" id="{CBB5AE93-88CA-4321-8EA0-8C78A8A188A2}"/>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319254" y="-966292"/>
            <a:ext cx="9077965" cy="9077965"/>
          </a:xfrm>
          <a:prstGeom prst="rect">
            <a:avLst/>
          </a:prstGeom>
          <a:effectLst>
            <a:outerShdw blurRad="88900" dist="38100" dir="2700000" algn="tl" rotWithShape="0">
              <a:prstClr val="black">
                <a:alpha val="35000"/>
              </a:prstClr>
            </a:outerShdw>
          </a:effectLst>
        </p:spPr>
      </p:pic>
      <p:sp>
        <p:nvSpPr>
          <p:cNvPr id="6" name="Pravokotnik 5">
            <a:extLst>
              <a:ext uri="{FF2B5EF4-FFF2-40B4-BE49-F238E27FC236}">
                <a16:creationId xmlns:a16="http://schemas.microsoft.com/office/drawing/2014/main" id="{4A586F7C-C729-4F2E-BC4C-05D69D9BDC9E}"/>
              </a:ext>
            </a:extLst>
          </p:cNvPr>
          <p:cNvSpPr/>
          <p:nvPr/>
        </p:nvSpPr>
        <p:spPr>
          <a:xfrm>
            <a:off x="7197634" y="3428999"/>
            <a:ext cx="4807132" cy="14956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4200" b="1" dirty="0"/>
              <a:t>YOUR HOSTS – VSGT MARIBOR</a:t>
            </a:r>
            <a:endParaRPr lang="en-GB" sz="4200" b="1" dirty="0"/>
          </a:p>
        </p:txBody>
      </p:sp>
      <p:sp>
        <p:nvSpPr>
          <p:cNvPr id="7" name="Smeško 6">
            <a:extLst>
              <a:ext uri="{FF2B5EF4-FFF2-40B4-BE49-F238E27FC236}">
                <a16:creationId xmlns:a16="http://schemas.microsoft.com/office/drawing/2014/main" id="{120FDDBC-766F-4DBF-BBC3-0974329662C0}"/>
              </a:ext>
            </a:extLst>
          </p:cNvPr>
          <p:cNvSpPr/>
          <p:nvPr/>
        </p:nvSpPr>
        <p:spPr>
          <a:xfrm>
            <a:off x="6618514" y="1818277"/>
            <a:ext cx="406400" cy="342900"/>
          </a:xfrm>
          <a:prstGeom prst="smileyFac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181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5"/>
          <p:cNvPicPr preferRelativeResize="0"/>
          <p:nvPr/>
        </p:nvPicPr>
        <p:blipFill rotWithShape="1">
          <a:blip r:embed="rId3">
            <a:alphaModFix/>
          </a:blip>
          <a:srcRect l="52097" t="11821" r="42434" b="29142"/>
          <a:stretch/>
        </p:blipFill>
        <p:spPr>
          <a:xfrm flipH="1">
            <a:off x="11133221" y="0"/>
            <a:ext cx="1016600" cy="6858000"/>
          </a:xfrm>
          <a:prstGeom prst="rect">
            <a:avLst/>
          </a:prstGeom>
          <a:noFill/>
          <a:ln>
            <a:noFill/>
          </a:ln>
        </p:spPr>
      </p:pic>
      <p:pic>
        <p:nvPicPr>
          <p:cNvPr id="116" name="Google Shape;116;p15"/>
          <p:cNvPicPr preferRelativeResize="0"/>
          <p:nvPr/>
        </p:nvPicPr>
        <p:blipFill rotWithShape="1">
          <a:blip r:embed="rId3">
            <a:alphaModFix/>
          </a:blip>
          <a:srcRect l="29842" t="11821" r="42434" b="29142"/>
          <a:stretch/>
        </p:blipFill>
        <p:spPr>
          <a:xfrm>
            <a:off x="0" y="0"/>
            <a:ext cx="11133221" cy="6858000"/>
          </a:xfrm>
          <a:prstGeom prst="rect">
            <a:avLst/>
          </a:prstGeom>
          <a:noFill/>
          <a:ln>
            <a:noFill/>
          </a:ln>
        </p:spPr>
      </p:pic>
      <p:sp>
        <p:nvSpPr>
          <p:cNvPr id="117" name="Google Shape;117;p15"/>
          <p:cNvSpPr txBox="1">
            <a:spLocks noGrp="1"/>
          </p:cNvSpPr>
          <p:nvPr>
            <p:ph type="title"/>
          </p:nvPr>
        </p:nvSpPr>
        <p:spPr>
          <a:xfrm>
            <a:off x="2713701" y="723300"/>
            <a:ext cx="8419520" cy="827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E0000"/>
              </a:buClr>
              <a:buSzPts val="3200"/>
              <a:buFont typeface="Calibri"/>
              <a:buNone/>
            </a:pPr>
            <a:r>
              <a:rPr lang="sl-SI" sz="3800" b="1" dirty="0">
                <a:solidFill>
                  <a:schemeClr val="tx1"/>
                </a:solidFill>
              </a:rPr>
              <a:t>VOCATIONAL COLLEGE OF HOSPITALITY AND TOURISM MARIBOR</a:t>
            </a:r>
            <a:endParaRPr sz="3800" b="1" i="0" u="none" strike="noStrike" cap="none" dirty="0">
              <a:solidFill>
                <a:schemeClr val="tx1"/>
              </a:solidFill>
              <a:sym typeface="Calibri"/>
            </a:endParaRPr>
          </a:p>
        </p:txBody>
      </p:sp>
      <p:sp>
        <p:nvSpPr>
          <p:cNvPr id="118" name="Google Shape;118;p15"/>
          <p:cNvSpPr txBox="1">
            <a:spLocks noGrp="1"/>
          </p:cNvSpPr>
          <p:nvPr>
            <p:ph type="body" idx="1"/>
          </p:nvPr>
        </p:nvSpPr>
        <p:spPr>
          <a:xfrm>
            <a:off x="512595" y="1875200"/>
            <a:ext cx="7615405" cy="4259500"/>
          </a:xfrm>
          <a:prstGeom prst="rect">
            <a:avLst/>
          </a:prstGeom>
          <a:noFill/>
          <a:ln>
            <a:noFill/>
          </a:ln>
        </p:spPr>
        <p:txBody>
          <a:bodyPr spcFirstLastPara="1" wrap="square" lIns="91425" tIns="45700" rIns="91425" bIns="45700" anchor="t" anchorCtr="0">
            <a:noAutofit/>
          </a:bodyPr>
          <a:lstStyle/>
          <a:p>
            <a:pPr marR="0" lvl="0" algn="l" rtl="0">
              <a:lnSpc>
                <a:spcPct val="70000"/>
              </a:lnSpc>
              <a:spcBef>
                <a:spcPts val="0"/>
              </a:spcBef>
              <a:spcAft>
                <a:spcPts val="0"/>
              </a:spcAft>
              <a:buClr>
                <a:schemeClr val="dk1"/>
              </a:buClr>
              <a:buSzPts val="2405"/>
              <a:buFont typeface="Wingdings" panose="05000000000000000000" pitchFamily="2" charset="2"/>
              <a:buChar char="v"/>
            </a:pPr>
            <a:endParaRPr dirty="0"/>
          </a:p>
          <a:p>
            <a:pPr marR="0" lvl="0" algn="l" rtl="0">
              <a:lnSpc>
                <a:spcPct val="70000"/>
              </a:lnSpc>
              <a:spcBef>
                <a:spcPts val="0"/>
              </a:spcBef>
              <a:spcAft>
                <a:spcPts val="0"/>
              </a:spcAft>
              <a:buClr>
                <a:schemeClr val="dk1"/>
              </a:buClr>
              <a:buSzPts val="2405"/>
              <a:buFont typeface="Wingdings" panose="05000000000000000000" pitchFamily="2" charset="2"/>
              <a:buChar char="v"/>
            </a:pPr>
            <a:r>
              <a:rPr lang="en-US" b="1" dirty="0">
                <a:solidFill>
                  <a:schemeClr val="dk1"/>
                </a:solidFill>
                <a:sym typeface="Calibri"/>
              </a:rPr>
              <a:t>25</a:t>
            </a:r>
            <a:r>
              <a:rPr lang="en-US" b="1" baseline="30000" dirty="0">
                <a:solidFill>
                  <a:schemeClr val="dk1"/>
                </a:solidFill>
                <a:sym typeface="Calibri"/>
              </a:rPr>
              <a:t>th</a:t>
            </a:r>
            <a:r>
              <a:rPr lang="sl-SI" b="1" dirty="0">
                <a:solidFill>
                  <a:schemeClr val="dk1"/>
                </a:solidFill>
                <a:sym typeface="Calibri"/>
              </a:rPr>
              <a:t> </a:t>
            </a:r>
            <a:r>
              <a:rPr lang="en-US" b="1" dirty="0">
                <a:solidFill>
                  <a:schemeClr val="dk1"/>
                </a:solidFill>
                <a:sym typeface="Calibri"/>
              </a:rPr>
              <a:t>generation of students</a:t>
            </a:r>
            <a:endParaRPr lang="en-US" b="0" i="0" u="none" strike="noStrike" cap="none" dirty="0">
              <a:solidFill>
                <a:schemeClr val="dk1"/>
              </a:solidFill>
              <a:sym typeface="Calibri"/>
            </a:endParaRPr>
          </a:p>
          <a:p>
            <a:pPr marR="0" lvl="0" algn="just" rtl="0">
              <a:lnSpc>
                <a:spcPct val="70000"/>
              </a:lnSpc>
              <a:spcBef>
                <a:spcPts val="1000"/>
              </a:spcBef>
              <a:spcAft>
                <a:spcPts val="0"/>
              </a:spcAft>
              <a:buClr>
                <a:schemeClr val="dk1"/>
              </a:buClr>
              <a:buSzPts val="2405"/>
              <a:buFont typeface="Wingdings" panose="05000000000000000000" pitchFamily="2" charset="2"/>
              <a:buChar char="v"/>
            </a:pPr>
            <a:r>
              <a:rPr lang="en-US" b="0" i="0" u="none" strike="noStrike" cap="none" dirty="0">
                <a:solidFill>
                  <a:schemeClr val="dk1"/>
                </a:solidFill>
                <a:latin typeface="Calibri"/>
                <a:ea typeface="Calibri"/>
                <a:cs typeface="Calibri"/>
                <a:sym typeface="Calibri"/>
              </a:rPr>
              <a:t>2 study programs: </a:t>
            </a:r>
          </a:p>
          <a:p>
            <a:pPr lvl="1" algn="just">
              <a:lnSpc>
                <a:spcPct val="70000"/>
              </a:lnSpc>
              <a:spcBef>
                <a:spcPts val="1000"/>
              </a:spcBef>
              <a:buClr>
                <a:schemeClr val="dk1"/>
              </a:buClr>
              <a:buSzPts val="2405"/>
              <a:buFont typeface="Wingdings" panose="05000000000000000000" pitchFamily="2" charset="2"/>
              <a:buChar char="Ø"/>
            </a:pPr>
            <a:r>
              <a:rPr lang="en-US" dirty="0">
                <a:solidFill>
                  <a:schemeClr val="dk1"/>
                </a:solidFill>
                <a:latin typeface="Calibri"/>
                <a:ea typeface="Calibri"/>
                <a:cs typeface="Calibri"/>
                <a:sym typeface="Calibri"/>
              </a:rPr>
              <a:t>HOSPITALITY &amp; TOURISM</a:t>
            </a:r>
          </a:p>
          <a:p>
            <a:pPr lvl="1" algn="just">
              <a:lnSpc>
                <a:spcPct val="70000"/>
              </a:lnSpc>
              <a:spcBef>
                <a:spcPts val="1000"/>
              </a:spcBef>
              <a:buClr>
                <a:schemeClr val="dk1"/>
              </a:buClr>
              <a:buSzPts val="2405"/>
              <a:buFont typeface="Wingdings" panose="05000000000000000000" pitchFamily="2" charset="2"/>
              <a:buChar char="Ø"/>
            </a:pPr>
            <a:r>
              <a:rPr lang="en-US" b="0" i="0" u="none" strike="noStrike" cap="none" dirty="0">
                <a:solidFill>
                  <a:schemeClr val="dk1"/>
                </a:solidFill>
                <a:latin typeface="Calibri"/>
                <a:ea typeface="Calibri"/>
                <a:cs typeface="Calibri"/>
                <a:sym typeface="Calibri"/>
              </a:rPr>
              <a:t>WELLNESS MANAGEMENT</a:t>
            </a:r>
          </a:p>
          <a:p>
            <a:pPr marL="457200" lvl="1" indent="0" algn="just">
              <a:lnSpc>
                <a:spcPct val="70000"/>
              </a:lnSpc>
              <a:spcBef>
                <a:spcPts val="1000"/>
              </a:spcBef>
              <a:buClr>
                <a:schemeClr val="dk1"/>
              </a:buClr>
              <a:buSzPts val="2405"/>
              <a:buNone/>
            </a:pPr>
            <a:endParaRPr lang="en-US" b="0" i="0" u="none" strike="noStrike" cap="none" dirty="0">
              <a:solidFill>
                <a:schemeClr val="dk1"/>
              </a:solidFill>
              <a:latin typeface="Calibri"/>
              <a:ea typeface="Calibri"/>
              <a:cs typeface="Calibri"/>
              <a:sym typeface="Calibri"/>
            </a:endParaRPr>
          </a:p>
          <a:p>
            <a:pPr marR="0" lvl="0" algn="just" rtl="0">
              <a:lnSpc>
                <a:spcPct val="70000"/>
              </a:lnSpc>
              <a:spcBef>
                <a:spcPts val="1000"/>
              </a:spcBef>
              <a:spcAft>
                <a:spcPts val="0"/>
              </a:spcAft>
              <a:buClr>
                <a:schemeClr val="dk1"/>
              </a:buClr>
              <a:buSzPts val="2405"/>
              <a:buFont typeface="Wingdings" panose="05000000000000000000" pitchFamily="2" charset="2"/>
              <a:buChar char="v"/>
            </a:pPr>
            <a:r>
              <a:rPr lang="en-US" b="1" dirty="0">
                <a:solidFill>
                  <a:schemeClr val="dk1"/>
                </a:solidFill>
                <a:latin typeface="Calibri"/>
                <a:ea typeface="Calibri"/>
                <a:cs typeface="Calibri"/>
                <a:sym typeface="Calibri"/>
              </a:rPr>
              <a:t>LARGEST INTERNATIONAL EVENTS SO FAR HOSTED BY US</a:t>
            </a:r>
            <a:r>
              <a:rPr lang="en-US" dirty="0">
                <a:solidFill>
                  <a:schemeClr val="dk1"/>
                </a:solidFill>
                <a:latin typeface="Calibri"/>
                <a:ea typeface="Calibri"/>
                <a:cs typeface="Calibri"/>
                <a:sym typeface="Calibri"/>
              </a:rPr>
              <a:t>:</a:t>
            </a:r>
          </a:p>
          <a:p>
            <a:pPr lvl="1" algn="just">
              <a:lnSpc>
                <a:spcPct val="70000"/>
              </a:lnSpc>
              <a:spcBef>
                <a:spcPts val="1000"/>
              </a:spcBef>
              <a:buClr>
                <a:schemeClr val="dk1"/>
              </a:buClr>
              <a:buSzPts val="2405"/>
              <a:buFont typeface="Wingdings" panose="05000000000000000000" pitchFamily="2" charset="2"/>
              <a:buChar char="Ø"/>
            </a:pPr>
            <a:r>
              <a:rPr lang="en-US" b="0" i="0" u="none" strike="noStrike" cap="none" dirty="0">
                <a:solidFill>
                  <a:schemeClr val="dk1"/>
                </a:solidFill>
                <a:latin typeface="Calibri"/>
                <a:ea typeface="Calibri"/>
                <a:cs typeface="Calibri"/>
                <a:sym typeface="Calibri"/>
              </a:rPr>
              <a:t>EURHODIP ANNUAL CONFERENCE „BACK TO THE ROOTS“ 2013</a:t>
            </a:r>
          </a:p>
          <a:p>
            <a:pPr lvl="1" algn="just">
              <a:lnSpc>
                <a:spcPct val="70000"/>
              </a:lnSpc>
              <a:spcBef>
                <a:spcPts val="1000"/>
              </a:spcBef>
              <a:buClr>
                <a:schemeClr val="dk1"/>
              </a:buClr>
              <a:buSzPts val="2405"/>
              <a:buFont typeface="Wingdings" panose="05000000000000000000" pitchFamily="2" charset="2"/>
              <a:buChar char="Ø"/>
            </a:pPr>
            <a:r>
              <a:rPr lang="en-US" dirty="0">
                <a:solidFill>
                  <a:schemeClr val="dk1"/>
                </a:solidFill>
                <a:latin typeface="Calibri"/>
                <a:ea typeface="Calibri"/>
                <a:cs typeface="Calibri"/>
                <a:sym typeface="Calibri"/>
              </a:rPr>
              <a:t>GEORGES BAPTISTE CUP 2015</a:t>
            </a:r>
          </a:p>
          <a:p>
            <a:pPr lvl="1" algn="just">
              <a:lnSpc>
                <a:spcPct val="70000"/>
              </a:lnSpc>
              <a:spcBef>
                <a:spcPts val="1000"/>
              </a:spcBef>
              <a:buClr>
                <a:schemeClr val="dk1"/>
              </a:buClr>
              <a:buSzPts val="2405"/>
              <a:buFont typeface="Wingdings" panose="05000000000000000000" pitchFamily="2" charset="2"/>
              <a:buChar char="Ø"/>
            </a:pPr>
            <a:r>
              <a:rPr lang="en-US" b="0" i="0" u="none" strike="noStrike" cap="none" dirty="0">
                <a:solidFill>
                  <a:schemeClr val="dk1"/>
                </a:solidFill>
                <a:latin typeface="Calibri"/>
                <a:ea typeface="Calibri"/>
                <a:cs typeface="Calibri"/>
                <a:sym typeface="Calibri"/>
              </a:rPr>
              <a:t>AEHT YOUTH PARLIAMENT 2023</a:t>
            </a:r>
          </a:p>
          <a:p>
            <a:pPr marL="0" marR="0" lvl="0" indent="0" algn="l" rtl="0">
              <a:lnSpc>
                <a:spcPct val="70000"/>
              </a:lnSpc>
              <a:spcBef>
                <a:spcPts val="1000"/>
              </a:spcBef>
              <a:spcAft>
                <a:spcPts val="0"/>
              </a:spcAft>
              <a:buClr>
                <a:schemeClr val="dk1"/>
              </a:buClr>
              <a:buSzPts val="2035"/>
              <a:buFont typeface="Arial"/>
              <a:buNone/>
            </a:pPr>
            <a:br>
              <a:rPr lang="en-US" sz="2000" b="0" i="0" u="none" strike="noStrike" cap="none" dirty="0">
                <a:solidFill>
                  <a:schemeClr val="dk1"/>
                </a:solidFill>
                <a:latin typeface="Calibri"/>
                <a:ea typeface="Calibri"/>
                <a:cs typeface="Calibri"/>
                <a:sym typeface="Calibri"/>
              </a:rPr>
            </a:br>
            <a:endParaRPr lang="en-US" sz="2000" b="0" i="0" u="none" strike="noStrike" cap="none" dirty="0">
              <a:solidFill>
                <a:schemeClr val="dk1"/>
              </a:solidFill>
              <a:latin typeface="Calibri"/>
              <a:ea typeface="Calibri"/>
              <a:cs typeface="Calibri"/>
              <a:sym typeface="Calibri"/>
            </a:endParaRPr>
          </a:p>
        </p:txBody>
      </p:sp>
      <p:pic>
        <p:nvPicPr>
          <p:cNvPr id="119" name="Google Shape;119;p15"/>
          <p:cNvPicPr preferRelativeResize="0"/>
          <p:nvPr/>
        </p:nvPicPr>
        <p:blipFill rotWithShape="1">
          <a:blip r:embed="rId4">
            <a:alphaModFix/>
          </a:blip>
          <a:srcRect/>
          <a:stretch/>
        </p:blipFill>
        <p:spPr>
          <a:xfrm rot="1548095" flipH="1">
            <a:off x="-27048" y="69959"/>
            <a:ext cx="2190144" cy="1642608"/>
          </a:xfrm>
          <a:prstGeom prst="rect">
            <a:avLst/>
          </a:prstGeom>
          <a:noFill/>
          <a:ln>
            <a:noFill/>
          </a:ln>
        </p:spPr>
      </p:pic>
      <p:pic>
        <p:nvPicPr>
          <p:cNvPr id="122" name="Google Shape;122;p15"/>
          <p:cNvPicPr preferRelativeResize="0"/>
          <p:nvPr/>
        </p:nvPicPr>
        <p:blipFill rotWithShape="1">
          <a:blip r:embed="rId5">
            <a:alphaModFix/>
          </a:blip>
          <a:srcRect l="26654" r="23814"/>
          <a:stretch/>
        </p:blipFill>
        <p:spPr>
          <a:xfrm>
            <a:off x="8724901" y="2273701"/>
            <a:ext cx="3309450" cy="4127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7A0E06E3-105E-440B-9AE8-AD1F39C007EE}"/>
              </a:ext>
            </a:extLst>
          </p:cNvPr>
          <p:cNvSpPr>
            <a:spLocks noGrp="1"/>
          </p:cNvSpPr>
          <p:nvPr>
            <p:ph type="title"/>
          </p:nvPr>
        </p:nvSpPr>
        <p:spPr/>
        <p:txBody>
          <a:bodyPr/>
          <a:lstStyle/>
          <a:p>
            <a:r>
              <a:rPr lang="sl-SI" dirty="0"/>
              <a:t>48 PARTICIPANTS</a:t>
            </a:r>
            <a:br>
              <a:rPr lang="sl-SI" dirty="0"/>
            </a:br>
            <a:r>
              <a:rPr lang="sl-SI" dirty="0"/>
              <a:t>26 SCHOOLS</a:t>
            </a:r>
            <a:br>
              <a:rPr lang="sl-SI" dirty="0"/>
            </a:br>
            <a:r>
              <a:rPr lang="sl-SI" dirty="0"/>
              <a:t>15 COUNTRIES</a:t>
            </a:r>
            <a:br>
              <a:rPr lang="sl-SI" dirty="0"/>
            </a:br>
            <a:endParaRPr lang="sl-SI" dirty="0"/>
          </a:p>
        </p:txBody>
      </p:sp>
      <p:pic>
        <p:nvPicPr>
          <p:cNvPr id="7" name="Slika 6">
            <a:extLst>
              <a:ext uri="{FF2B5EF4-FFF2-40B4-BE49-F238E27FC236}">
                <a16:creationId xmlns:a16="http://schemas.microsoft.com/office/drawing/2014/main" id="{1FA363AA-4E7D-4243-BFE4-43B24F1B2CAC}"/>
              </a:ext>
            </a:extLst>
          </p:cNvPr>
          <p:cNvPicPr>
            <a:picLocks noChangeAspect="1"/>
          </p:cNvPicPr>
          <p:nvPr/>
        </p:nvPicPr>
        <p:blipFill>
          <a:blip r:embed="rId2"/>
          <a:stretch>
            <a:fillRect/>
          </a:stretch>
        </p:blipFill>
        <p:spPr>
          <a:xfrm rot="20189738">
            <a:off x="2914226" y="2092707"/>
            <a:ext cx="7626742" cy="2844946"/>
          </a:xfrm>
          <a:prstGeom prst="rect">
            <a:avLst/>
          </a:prstGeom>
        </p:spPr>
      </p:pic>
    </p:spTree>
    <p:extLst>
      <p:ext uri="{BB962C8B-B14F-4D97-AF65-F5344CB8AC3E}">
        <p14:creationId xmlns:p14="http://schemas.microsoft.com/office/powerpoint/2010/main" val="140723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2F5AE8-C84D-4D5E-B9EB-CF1E3CD531ED}"/>
              </a:ext>
            </a:extLst>
          </p:cNvPr>
          <p:cNvSpPr>
            <a:spLocks noGrp="1"/>
          </p:cNvSpPr>
          <p:nvPr>
            <p:ph type="title"/>
          </p:nvPr>
        </p:nvSpPr>
        <p:spPr/>
        <p:txBody>
          <a:bodyPr/>
          <a:lstStyle/>
          <a:p>
            <a:pPr algn="ctr"/>
            <a:r>
              <a:rPr lang="sl-SI" dirty="0">
                <a:solidFill>
                  <a:srgbClr val="7030A0"/>
                </a:solidFill>
              </a:rPr>
              <a:t>INCLUSION AND DIVERSITY IN HOSPITALITY EDUCATION</a:t>
            </a:r>
            <a:endParaRPr lang="en-GB" dirty="0">
              <a:solidFill>
                <a:srgbClr val="7030A0"/>
              </a:solidFill>
            </a:endParaRPr>
          </a:p>
        </p:txBody>
      </p:sp>
      <p:sp>
        <p:nvSpPr>
          <p:cNvPr id="3" name="Označba mesta besedila 2">
            <a:extLst>
              <a:ext uri="{FF2B5EF4-FFF2-40B4-BE49-F238E27FC236}">
                <a16:creationId xmlns:a16="http://schemas.microsoft.com/office/drawing/2014/main" id="{A031AE34-78A9-44AD-93EF-7ACE5D633F62}"/>
              </a:ext>
            </a:extLst>
          </p:cNvPr>
          <p:cNvSpPr>
            <a:spLocks noGrp="1"/>
          </p:cNvSpPr>
          <p:nvPr>
            <p:ph type="body" sz="quarter" idx="10"/>
          </p:nvPr>
        </p:nvSpPr>
        <p:spPr>
          <a:xfrm>
            <a:off x="838200" y="1860884"/>
            <a:ext cx="9609667" cy="4252049"/>
          </a:xfrm>
        </p:spPr>
        <p:txBody>
          <a:bodyPr/>
          <a:lstStyle/>
          <a:p>
            <a:r>
              <a:rPr lang="sl-SI" dirty="0"/>
              <a:t>MAIN TOPIC: </a:t>
            </a:r>
          </a:p>
          <a:p>
            <a:pPr marL="457200" indent="-457200">
              <a:buFont typeface="Wingdings" panose="05000000000000000000" pitchFamily="2" charset="2"/>
              <a:buChar char="v"/>
            </a:pPr>
            <a:r>
              <a:rPr lang="en-US" dirty="0"/>
              <a:t>Inclusion and diversity(I&amp;D) values and policies, present within Europe (industry and schools)</a:t>
            </a:r>
          </a:p>
          <a:p>
            <a:pPr marL="457200" indent="-457200">
              <a:buFont typeface="Wingdings" panose="05000000000000000000" pitchFamily="2" charset="2"/>
              <a:buChar char="v"/>
            </a:pPr>
            <a:r>
              <a:rPr lang="en-US" dirty="0"/>
              <a:t>I&amp;D in the culinary sector where significant socio-economic and gender imbalances are highly problematized. </a:t>
            </a:r>
          </a:p>
          <a:p>
            <a:pPr marL="457200" indent="-457200">
              <a:buFont typeface="Wingdings" panose="05000000000000000000" pitchFamily="2" charset="2"/>
              <a:buChar char="v"/>
            </a:pPr>
            <a:r>
              <a:rPr lang="en-US" dirty="0"/>
              <a:t>practical value of D&amp;I for culinary VET providers – workshop debates</a:t>
            </a:r>
          </a:p>
          <a:p>
            <a:pPr marL="457200" indent="-457200">
              <a:buFont typeface="Wingdings" panose="05000000000000000000" pitchFamily="2" charset="2"/>
              <a:buChar char="v"/>
            </a:pPr>
            <a:r>
              <a:rPr lang="en-US" dirty="0"/>
              <a:t>Promotion of diversity of culinary professions – poster presentations and WS debates</a:t>
            </a:r>
          </a:p>
        </p:txBody>
      </p:sp>
    </p:spTree>
    <p:extLst>
      <p:ext uri="{BB962C8B-B14F-4D97-AF65-F5344CB8AC3E}">
        <p14:creationId xmlns:p14="http://schemas.microsoft.com/office/powerpoint/2010/main" val="1499542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7836061" cy="15604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HEG SEMINAR – QUICK OUTLINE</a:t>
            </a:r>
          </a:p>
          <a:p>
            <a:pPr marL="0" marR="0" lvl="0" indent="0" algn="ctr" rtl="0">
              <a:lnSpc>
                <a:spcPct val="90000"/>
              </a:lnSpc>
              <a:spcBef>
                <a:spcPts val="0"/>
              </a:spcBef>
              <a:spcAft>
                <a:spcPts val="0"/>
              </a:spcAft>
              <a:buClr>
                <a:srgbClr val="8E0000"/>
              </a:buClr>
              <a:buSzPts val="3200"/>
              <a:buFont typeface="Arial"/>
              <a:buNone/>
            </a:pPr>
            <a:r>
              <a:rPr lang="sl-SI" sz="3600" b="1" dirty="0">
                <a:solidFill>
                  <a:srgbClr val="0070C0"/>
                </a:solidFill>
                <a:latin typeface="Calibri"/>
                <a:ea typeface="Calibri"/>
                <a:cs typeface="Calibri"/>
                <a:sym typeface="Calibri"/>
              </a:rPr>
              <a:t>07 – 10 </a:t>
            </a:r>
            <a:r>
              <a:rPr lang="sl-SI" sz="3600" b="1" dirty="0" err="1">
                <a:solidFill>
                  <a:srgbClr val="0070C0"/>
                </a:solidFill>
                <a:latin typeface="Calibri"/>
                <a:ea typeface="Calibri"/>
                <a:cs typeface="Calibri"/>
                <a:sym typeface="Calibri"/>
              </a:rPr>
              <a:t>May</a:t>
            </a:r>
            <a:r>
              <a:rPr lang="sl-SI" sz="3600" b="1" dirty="0">
                <a:solidFill>
                  <a:srgbClr val="0070C0"/>
                </a:solidFill>
                <a:latin typeface="Calibri"/>
                <a:ea typeface="Calibri"/>
                <a:cs typeface="Calibri"/>
                <a:sym typeface="Calibri"/>
              </a:rPr>
              <a:t> 2024</a:t>
            </a:r>
            <a:endParaRPr sz="3600" b="1" i="0" u="none" strike="noStrike" cap="none" dirty="0">
              <a:solidFill>
                <a:srgbClr val="0070C0"/>
              </a:solidFill>
              <a:latin typeface="Calibri"/>
              <a:ea typeface="Calibri"/>
              <a:cs typeface="Calibri"/>
              <a:sym typeface="Calibri"/>
            </a:endParaRP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156" name="Google Shape;156;p18"/>
          <p:cNvSpPr txBox="1"/>
          <p:nvPr/>
        </p:nvSpPr>
        <p:spPr>
          <a:xfrm>
            <a:off x="924745" y="2361487"/>
            <a:ext cx="9042215" cy="3571332"/>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Wingdings" panose="05000000000000000000" pitchFamily="2" charset="2"/>
              <a:buChar char="v"/>
            </a:pPr>
            <a:r>
              <a:rPr lang="en-US" sz="2800" dirty="0"/>
              <a:t>Tuesday, 7 May – arrival of participants and evening reception</a:t>
            </a:r>
          </a:p>
          <a:p>
            <a:pPr marL="457200" lvl="0" indent="-342900" algn="l" rtl="0">
              <a:spcBef>
                <a:spcPts val="0"/>
              </a:spcBef>
              <a:spcAft>
                <a:spcPts val="0"/>
              </a:spcAft>
              <a:buSzPts val="1800"/>
              <a:buFont typeface="Wingdings" panose="05000000000000000000" pitchFamily="2" charset="2"/>
              <a:buChar char="v"/>
            </a:pPr>
            <a:r>
              <a:rPr lang="en-US" sz="2800" dirty="0"/>
              <a:t>Wednesday, 8 May – full day presentations, workshops and round table</a:t>
            </a:r>
          </a:p>
          <a:p>
            <a:pPr marL="457200" lvl="0" indent="-342900" algn="l" rtl="0">
              <a:spcBef>
                <a:spcPts val="0"/>
              </a:spcBef>
              <a:spcAft>
                <a:spcPts val="0"/>
              </a:spcAft>
              <a:buSzPts val="1800"/>
              <a:buFont typeface="Wingdings" panose="05000000000000000000" pitchFamily="2" charset="2"/>
              <a:buChar char="v"/>
            </a:pPr>
            <a:r>
              <a:rPr lang="en-US" sz="2800" dirty="0"/>
              <a:t>Thursday, 9 May – </a:t>
            </a:r>
            <a:r>
              <a:rPr lang="en-US" sz="2800" dirty="0">
                <a:solidFill>
                  <a:srgbClr val="0070C0"/>
                </a:solidFill>
              </a:rPr>
              <a:t>DAY OF EUROPE – </a:t>
            </a:r>
            <a:r>
              <a:rPr lang="en-US" sz="2800" dirty="0"/>
              <a:t>field trip to Ljubljana</a:t>
            </a:r>
          </a:p>
          <a:p>
            <a:pPr marL="457200" lvl="0" indent="-342900" algn="l" rtl="0">
              <a:spcBef>
                <a:spcPts val="0"/>
              </a:spcBef>
              <a:spcAft>
                <a:spcPts val="0"/>
              </a:spcAft>
              <a:buSzPts val="1800"/>
              <a:buFont typeface="Wingdings" panose="05000000000000000000" pitchFamily="2" charset="2"/>
              <a:buChar char="v"/>
            </a:pPr>
            <a:r>
              <a:rPr lang="en-US" sz="2800" dirty="0"/>
              <a:t>Friday, 10 May – morning departures (a) or (b) additional sightseeing programme</a:t>
            </a:r>
          </a:p>
          <a:p>
            <a:pPr marL="0" lvl="0" indent="0" algn="l" rtl="0">
              <a:spcBef>
                <a:spcPts val="0"/>
              </a:spcBef>
              <a:spcAft>
                <a:spcPts val="0"/>
              </a:spcAft>
              <a:buNone/>
            </a:pP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7836061" cy="15604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HEG SEMINAR </a:t>
            </a:r>
            <a:endParaRPr lang="sl-SI" sz="3600" b="1" dirty="0">
              <a:solidFill>
                <a:srgbClr val="0070C0"/>
              </a:solidFill>
              <a:latin typeface="Calibri"/>
              <a:ea typeface="Calibri"/>
              <a:cs typeface="Calibri"/>
              <a:sym typeface="Calibri"/>
            </a:endParaRPr>
          </a:p>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WEDNESDAY PROGRAMME</a:t>
            </a: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156" name="Google Shape;156;p18"/>
          <p:cNvSpPr txBox="1"/>
          <p:nvPr/>
        </p:nvSpPr>
        <p:spPr>
          <a:xfrm>
            <a:off x="924745" y="2361487"/>
            <a:ext cx="9042215" cy="3571332"/>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Wingdings" panose="05000000000000000000" pitchFamily="2" charset="2"/>
              <a:buChar char="v"/>
            </a:pPr>
            <a:r>
              <a:rPr lang="sl-SI" sz="2800" dirty="0"/>
              <a:t>09:00	</a:t>
            </a:r>
            <a:r>
              <a:rPr lang="sl-SI" sz="2800" dirty="0" err="1"/>
              <a:t>Opening</a:t>
            </a:r>
            <a:r>
              <a:rPr lang="sl-SI" sz="2800" dirty="0"/>
              <a:t> </a:t>
            </a:r>
            <a:r>
              <a:rPr lang="sl-SI" sz="2800" dirty="0" err="1"/>
              <a:t>and</a:t>
            </a:r>
            <a:r>
              <a:rPr lang="sl-SI" sz="2800" dirty="0"/>
              <a:t> </a:t>
            </a:r>
            <a:r>
              <a:rPr lang="sl-SI" sz="2800" dirty="0" err="1"/>
              <a:t>welcome</a:t>
            </a:r>
            <a:r>
              <a:rPr lang="sl-SI" sz="2800" dirty="0"/>
              <a:t> </a:t>
            </a:r>
            <a:r>
              <a:rPr lang="sl-SI" sz="2800" dirty="0" err="1"/>
              <a:t>speeches</a:t>
            </a:r>
            <a:endParaRPr lang="sl-SI" sz="2800" dirty="0"/>
          </a:p>
          <a:p>
            <a:pPr marL="457200" lvl="0" indent="-342900" algn="l" rtl="0">
              <a:spcBef>
                <a:spcPts val="0"/>
              </a:spcBef>
              <a:spcAft>
                <a:spcPts val="0"/>
              </a:spcAft>
              <a:buSzPts val="1800"/>
              <a:buFont typeface="Wingdings" panose="05000000000000000000" pitchFamily="2" charset="2"/>
              <a:buChar char="v"/>
            </a:pPr>
            <a:r>
              <a:rPr lang="sl-SI" sz="2800" dirty="0"/>
              <a:t>09:15	</a:t>
            </a:r>
            <a:r>
              <a:rPr lang="sl-SI" sz="2800" dirty="0" err="1"/>
              <a:t>Plenary</a:t>
            </a:r>
            <a:r>
              <a:rPr lang="sl-SI" sz="2800" dirty="0"/>
              <a:t> </a:t>
            </a:r>
            <a:r>
              <a:rPr lang="sl-SI" sz="2800" dirty="0" err="1"/>
              <a:t>session</a:t>
            </a:r>
            <a:r>
              <a:rPr lang="sl-SI" sz="2800" dirty="0"/>
              <a:t>: </a:t>
            </a:r>
            <a:r>
              <a:rPr lang="sl-SI" sz="2800" dirty="0" err="1"/>
              <a:t>Challenges</a:t>
            </a:r>
            <a:r>
              <a:rPr lang="sl-SI" sz="2800" dirty="0"/>
              <a:t> </a:t>
            </a:r>
            <a:r>
              <a:rPr lang="sl-SI" sz="2800" dirty="0" err="1"/>
              <a:t>and</a:t>
            </a:r>
            <a:r>
              <a:rPr lang="sl-SI" sz="2800" dirty="0"/>
              <a:t> </a:t>
            </a:r>
            <a:r>
              <a:rPr lang="sl-SI" sz="2800" dirty="0" err="1"/>
              <a:t>inclusion</a:t>
            </a:r>
            <a:endParaRPr lang="sl-SI" sz="2800" dirty="0"/>
          </a:p>
          <a:p>
            <a:pPr marL="457200" lvl="0" indent="-342900" algn="l" rtl="0">
              <a:spcBef>
                <a:spcPts val="0"/>
              </a:spcBef>
              <a:spcAft>
                <a:spcPts val="0"/>
              </a:spcAft>
              <a:buSzPts val="1800"/>
              <a:buFont typeface="Wingdings" panose="05000000000000000000" pitchFamily="2" charset="2"/>
              <a:buChar char="v"/>
            </a:pPr>
            <a:r>
              <a:rPr lang="sl-SI" sz="2800" dirty="0"/>
              <a:t>09:30	</a:t>
            </a:r>
            <a:r>
              <a:rPr lang="sl-SI" sz="2800" dirty="0" err="1"/>
              <a:t>Inclusion</a:t>
            </a:r>
            <a:r>
              <a:rPr lang="sl-SI" sz="2800" dirty="0"/>
              <a:t> in </a:t>
            </a:r>
            <a:r>
              <a:rPr lang="sl-SI" sz="2800" dirty="0" err="1"/>
              <a:t>vocational</a:t>
            </a:r>
            <a:r>
              <a:rPr lang="sl-SI" sz="2800" dirty="0"/>
              <a:t> </a:t>
            </a:r>
            <a:r>
              <a:rPr lang="sl-SI" sz="2800" dirty="0" err="1"/>
              <a:t>schools</a:t>
            </a:r>
            <a:r>
              <a:rPr lang="sl-SI" sz="2800" dirty="0"/>
              <a:t> </a:t>
            </a:r>
            <a:r>
              <a:rPr lang="sl-SI" sz="2800" dirty="0" err="1"/>
              <a:t>and</a:t>
            </a:r>
            <a:r>
              <a:rPr lang="sl-SI" sz="2800" dirty="0"/>
              <a:t> </a:t>
            </a:r>
            <a:r>
              <a:rPr lang="sl-SI" sz="2800" dirty="0" err="1"/>
              <a:t>colleges</a:t>
            </a:r>
            <a:r>
              <a:rPr lang="sl-SI" sz="2800" dirty="0"/>
              <a:t>: </a:t>
            </a:r>
            <a:r>
              <a:rPr lang="sl-SI" sz="2800" dirty="0" err="1"/>
              <a:t>and</a:t>
            </a:r>
            <a:r>
              <a:rPr lang="sl-SI" sz="2800" dirty="0"/>
              <a:t>  		</a:t>
            </a:r>
            <a:r>
              <a:rPr lang="sl-SI" sz="2800" dirty="0" err="1"/>
              <a:t>example</a:t>
            </a:r>
            <a:r>
              <a:rPr lang="sl-SI" sz="2800" dirty="0"/>
              <a:t> </a:t>
            </a:r>
            <a:r>
              <a:rPr lang="sl-SI" sz="2800" dirty="0" err="1"/>
              <a:t>from</a:t>
            </a:r>
            <a:r>
              <a:rPr lang="sl-SI" sz="2800" dirty="0"/>
              <a:t> </a:t>
            </a:r>
            <a:r>
              <a:rPr lang="sl-SI" sz="2800" dirty="0" err="1"/>
              <a:t>Spain</a:t>
            </a:r>
            <a:r>
              <a:rPr lang="sl-SI" sz="2800" dirty="0"/>
              <a:t> &amp; </a:t>
            </a:r>
            <a:r>
              <a:rPr lang="sl-SI" sz="2800" dirty="0" err="1"/>
              <a:t>debates</a:t>
            </a:r>
            <a:endParaRPr lang="sl-SI" sz="2800" dirty="0"/>
          </a:p>
          <a:p>
            <a:pPr marL="114300" lvl="0" algn="ctr" rtl="0">
              <a:spcBef>
                <a:spcPts val="0"/>
              </a:spcBef>
              <a:spcAft>
                <a:spcPts val="0"/>
              </a:spcAft>
              <a:buSzPts val="1800"/>
            </a:pPr>
            <a:r>
              <a:rPr lang="sl-SI" sz="2800" dirty="0"/>
              <a:t>*** </a:t>
            </a:r>
            <a:r>
              <a:rPr lang="sl-SI" sz="2800" dirty="0" err="1"/>
              <a:t>coffee</a:t>
            </a:r>
            <a:r>
              <a:rPr lang="sl-SI" sz="2800" dirty="0"/>
              <a:t> </a:t>
            </a:r>
            <a:r>
              <a:rPr lang="sl-SI" sz="2800" dirty="0" err="1"/>
              <a:t>break</a:t>
            </a:r>
            <a:r>
              <a:rPr lang="sl-SI" sz="2800" dirty="0"/>
              <a:t> ***</a:t>
            </a:r>
          </a:p>
          <a:p>
            <a:pPr marL="457200" lvl="0" indent="-342900" algn="l" rtl="0">
              <a:spcBef>
                <a:spcPts val="0"/>
              </a:spcBef>
              <a:spcAft>
                <a:spcPts val="0"/>
              </a:spcAft>
              <a:buSzPts val="1800"/>
              <a:buFont typeface="Wingdings" panose="05000000000000000000" pitchFamily="2" charset="2"/>
              <a:buChar char="v"/>
            </a:pPr>
            <a:r>
              <a:rPr lang="sl-SI" sz="2800" dirty="0"/>
              <a:t>10:45	</a:t>
            </a:r>
            <a:r>
              <a:rPr lang="sl-SI" sz="2800" dirty="0" err="1"/>
              <a:t>round</a:t>
            </a:r>
            <a:r>
              <a:rPr lang="sl-SI" sz="2800" dirty="0"/>
              <a:t> table </a:t>
            </a:r>
            <a:r>
              <a:rPr lang="sl-SI" sz="2800" dirty="0" err="1"/>
              <a:t>and</a:t>
            </a:r>
            <a:r>
              <a:rPr lang="sl-SI" sz="2800" dirty="0"/>
              <a:t> </a:t>
            </a:r>
            <a:r>
              <a:rPr lang="sl-SI" sz="2800" dirty="0" err="1"/>
              <a:t>debates</a:t>
            </a:r>
            <a:r>
              <a:rPr lang="sl-SI" sz="2800" dirty="0"/>
              <a:t>: a </a:t>
            </a:r>
            <a:r>
              <a:rPr lang="sl-SI" sz="2800" dirty="0" err="1"/>
              <a:t>view</a:t>
            </a:r>
            <a:r>
              <a:rPr lang="sl-SI" sz="2800" dirty="0"/>
              <a:t> </a:t>
            </a:r>
            <a:r>
              <a:rPr lang="sl-SI" sz="2800" dirty="0" err="1"/>
              <a:t>of</a:t>
            </a:r>
            <a:r>
              <a:rPr lang="sl-SI" sz="2800" dirty="0"/>
              <a:t> </a:t>
            </a:r>
            <a:r>
              <a:rPr lang="sl-SI" sz="2800" dirty="0" err="1"/>
              <a:t>the</a:t>
            </a:r>
            <a:r>
              <a:rPr lang="sl-SI" sz="2800" dirty="0"/>
              <a:t> </a:t>
            </a:r>
            <a:r>
              <a:rPr lang="sl-SI" sz="2800" dirty="0" err="1"/>
              <a:t>industry</a:t>
            </a:r>
            <a:r>
              <a:rPr lang="sl-SI" sz="2800" dirty="0"/>
              <a:t> 		</a:t>
            </a:r>
            <a:r>
              <a:rPr lang="sl-SI" sz="2800" dirty="0" err="1"/>
              <a:t>and</a:t>
            </a:r>
            <a:r>
              <a:rPr lang="sl-SI" sz="2800" dirty="0"/>
              <a:t> </a:t>
            </a:r>
            <a:r>
              <a:rPr lang="sl-SI" sz="2800" dirty="0" err="1"/>
              <a:t>schools</a:t>
            </a:r>
            <a:endParaRPr lang="sl-SI" sz="2800" dirty="0"/>
          </a:p>
          <a:p>
            <a:pPr marL="457200" lvl="0" indent="-342900" algn="l" rtl="0">
              <a:spcBef>
                <a:spcPts val="0"/>
              </a:spcBef>
              <a:spcAft>
                <a:spcPts val="0"/>
              </a:spcAft>
              <a:buSzPts val="1800"/>
              <a:buFont typeface="Wingdings" panose="05000000000000000000" pitchFamily="2" charset="2"/>
              <a:buChar char="v"/>
            </a:pPr>
            <a:r>
              <a:rPr lang="sl-SI" sz="2800" dirty="0"/>
              <a:t>12:30 	</a:t>
            </a:r>
            <a:r>
              <a:rPr lang="sl-SI" sz="2800" dirty="0" err="1"/>
              <a:t>lunch</a:t>
            </a:r>
            <a:r>
              <a:rPr lang="sl-SI" sz="2800" dirty="0"/>
              <a:t> </a:t>
            </a:r>
            <a:r>
              <a:rPr lang="sl-SI" sz="2800" dirty="0" err="1"/>
              <a:t>break</a:t>
            </a:r>
            <a:endParaRPr lang="en-US" sz="2800" dirty="0"/>
          </a:p>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42754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7836061" cy="15604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HEG SEMINAR </a:t>
            </a:r>
            <a:endParaRPr lang="sl-SI" sz="3600" b="1" dirty="0">
              <a:solidFill>
                <a:srgbClr val="0070C0"/>
              </a:solidFill>
              <a:latin typeface="Calibri"/>
              <a:ea typeface="Calibri"/>
              <a:cs typeface="Calibri"/>
              <a:sym typeface="Calibri"/>
            </a:endParaRPr>
          </a:p>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WEDNESDAY AFTERNOON</a:t>
            </a: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156" name="Google Shape;156;p18"/>
          <p:cNvSpPr txBox="1"/>
          <p:nvPr/>
        </p:nvSpPr>
        <p:spPr>
          <a:xfrm>
            <a:off x="924745" y="2024743"/>
            <a:ext cx="9042215" cy="3908076"/>
          </a:xfrm>
          <a:prstGeom prst="rect">
            <a:avLst/>
          </a:prstGeom>
          <a:noFill/>
          <a:ln>
            <a:noFill/>
          </a:ln>
        </p:spPr>
        <p:txBody>
          <a:bodyPr spcFirstLastPara="1" wrap="square" lIns="91425" tIns="91425" rIns="91425" bIns="91425" anchor="t" anchorCtr="0">
            <a:noAutofit/>
          </a:bodyPr>
          <a:lstStyle/>
          <a:p>
            <a:pPr marL="114300" lvl="0" algn="ctr" rtl="0">
              <a:spcBef>
                <a:spcPts val="0"/>
              </a:spcBef>
              <a:spcAft>
                <a:spcPts val="0"/>
              </a:spcAft>
              <a:buSzPts val="1800"/>
            </a:pPr>
            <a:r>
              <a:rPr lang="sl-SI" sz="2800" dirty="0"/>
              <a:t>WORKSHOPS</a:t>
            </a:r>
          </a:p>
          <a:p>
            <a:pPr marL="114300" lvl="0" algn="l" rtl="0">
              <a:spcBef>
                <a:spcPts val="0"/>
              </a:spcBef>
              <a:spcAft>
                <a:spcPts val="0"/>
              </a:spcAft>
              <a:buSzPts val="1800"/>
            </a:pPr>
            <a:r>
              <a:rPr lang="sl-SI" sz="2800" dirty="0"/>
              <a:t>14:00 – 15:30	WS1: </a:t>
            </a:r>
            <a:r>
              <a:rPr lang="en-US" sz="2800" dirty="0"/>
              <a:t>Wellness education and skills (lead: Milena Mojzes, Terme </a:t>
            </a:r>
            <a:r>
              <a:rPr lang="en-US" sz="2800" dirty="0" err="1"/>
              <a:t>Ptuj</a:t>
            </a:r>
            <a:r>
              <a:rPr lang="en-US" sz="2800" dirty="0"/>
              <a:t>, Director GH Primus </a:t>
            </a:r>
          </a:p>
          <a:p>
            <a:pPr marL="114300" lvl="0" algn="l" rtl="0">
              <a:spcBef>
                <a:spcPts val="0"/>
              </a:spcBef>
              <a:spcAft>
                <a:spcPts val="0"/>
              </a:spcAft>
              <a:buSzPts val="1800"/>
            </a:pPr>
            <a:r>
              <a:rPr lang="en-US" sz="2800" dirty="0"/>
              <a:t>Opening and welcome speeches</a:t>
            </a:r>
          </a:p>
          <a:p>
            <a:pPr marL="114300" lvl="0" algn="l" rtl="0">
              <a:spcBef>
                <a:spcPts val="0"/>
              </a:spcBef>
              <a:spcAft>
                <a:spcPts val="0"/>
              </a:spcAft>
              <a:buSzPts val="1800"/>
            </a:pPr>
            <a:endParaRPr lang="en-US" sz="2800" dirty="0"/>
          </a:p>
          <a:p>
            <a:pPr marL="114300" lvl="0" algn="ctr" rtl="0">
              <a:spcBef>
                <a:spcPts val="0"/>
              </a:spcBef>
              <a:spcAft>
                <a:spcPts val="0"/>
              </a:spcAft>
              <a:buSzPts val="1800"/>
            </a:pPr>
            <a:r>
              <a:rPr lang="en-US" sz="2800" dirty="0"/>
              <a:t>*** coffee break ***</a:t>
            </a:r>
          </a:p>
          <a:p>
            <a:pPr marL="114300" lvl="0" algn="ctr" rtl="0">
              <a:spcBef>
                <a:spcPts val="0"/>
              </a:spcBef>
              <a:spcAft>
                <a:spcPts val="0"/>
              </a:spcAft>
              <a:buSzPts val="1800"/>
            </a:pPr>
            <a:endParaRPr lang="en-US" sz="2800" dirty="0"/>
          </a:p>
          <a:p>
            <a:pPr marL="114300" lvl="0" algn="l" rtl="0">
              <a:spcBef>
                <a:spcPts val="0"/>
              </a:spcBef>
              <a:spcAft>
                <a:spcPts val="0"/>
              </a:spcAft>
              <a:buSzPts val="1800"/>
            </a:pPr>
            <a:r>
              <a:rPr lang="en-US" sz="2800" dirty="0"/>
              <a:t>16:00  – 17:30	WS2: Sustainable skills in hospitality and tourism (lead-in: </a:t>
            </a:r>
            <a:r>
              <a:rPr lang="en-US" sz="2800" dirty="0" err="1"/>
              <a:t>EcoSME</a:t>
            </a:r>
            <a:r>
              <a:rPr lang="en-US" sz="2800" dirty="0"/>
              <a:t> and </a:t>
            </a:r>
            <a:r>
              <a:rPr lang="en-US" sz="2800" dirty="0" err="1"/>
              <a:t>FoodTouristic</a:t>
            </a:r>
            <a:r>
              <a:rPr lang="en-US" sz="2800" dirty="0"/>
              <a:t> </a:t>
            </a:r>
            <a:r>
              <a:rPr lang="en-US" sz="2800" dirty="0" err="1"/>
              <a:t>E+projects</a:t>
            </a:r>
            <a:r>
              <a:rPr lang="sl-SI" sz="2800" dirty="0"/>
              <a:t>)</a:t>
            </a:r>
          </a:p>
          <a:p>
            <a:pPr marL="114300" lvl="0" algn="l" rtl="0">
              <a:spcBef>
                <a:spcPts val="0"/>
              </a:spcBef>
              <a:spcAft>
                <a:spcPts val="0"/>
              </a:spcAft>
              <a:buSzPts val="1800"/>
            </a:pPr>
            <a:endParaRPr lang="sl-SI" sz="2800" dirty="0"/>
          </a:p>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77817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rotWithShape="1">
          <a:blip r:embed="rId3">
            <a:alphaModFix/>
          </a:blip>
          <a:srcRect l="29842" t="11821" r="42434" b="29142"/>
          <a:stretch/>
        </p:blipFill>
        <p:spPr>
          <a:xfrm flipH="1">
            <a:off x="5159738" y="15012"/>
            <a:ext cx="5152813" cy="6858000"/>
          </a:xfrm>
          <a:prstGeom prst="rect">
            <a:avLst/>
          </a:prstGeom>
          <a:noFill/>
          <a:ln>
            <a:noFill/>
          </a:ln>
        </p:spPr>
      </p:pic>
      <p:pic>
        <p:nvPicPr>
          <p:cNvPr id="148" name="Google Shape;148;p18"/>
          <p:cNvPicPr preferRelativeResize="0"/>
          <p:nvPr/>
        </p:nvPicPr>
        <p:blipFill rotWithShape="1">
          <a:blip r:embed="rId3">
            <a:alphaModFix/>
          </a:blip>
          <a:srcRect l="29842" t="11821" r="42434" b="29142"/>
          <a:stretch/>
        </p:blipFill>
        <p:spPr>
          <a:xfrm>
            <a:off x="-114544" y="-7500"/>
            <a:ext cx="5296656" cy="6873012"/>
          </a:xfrm>
          <a:prstGeom prst="rect">
            <a:avLst/>
          </a:prstGeom>
          <a:noFill/>
          <a:ln>
            <a:noFill/>
          </a:ln>
        </p:spPr>
      </p:pic>
      <p:pic>
        <p:nvPicPr>
          <p:cNvPr id="149" name="Google Shape;149;p18"/>
          <p:cNvPicPr preferRelativeResize="0"/>
          <p:nvPr/>
        </p:nvPicPr>
        <p:blipFill rotWithShape="1">
          <a:blip r:embed="rId3">
            <a:alphaModFix/>
          </a:blip>
          <a:srcRect l="29842" t="11821" r="59990" b="29142"/>
          <a:stretch/>
        </p:blipFill>
        <p:spPr>
          <a:xfrm>
            <a:off x="10305626" y="0"/>
            <a:ext cx="1889799" cy="68580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0" y="-5116"/>
            <a:ext cx="1648236" cy="1648236"/>
          </a:xfrm>
          <a:prstGeom prst="rect">
            <a:avLst/>
          </a:prstGeom>
          <a:noFill/>
          <a:ln>
            <a:noFill/>
          </a:ln>
        </p:spPr>
      </p:pic>
      <p:sp>
        <p:nvSpPr>
          <p:cNvPr id="151" name="Google Shape;151;p18"/>
          <p:cNvSpPr txBox="1">
            <a:spLocks noGrp="1"/>
          </p:cNvSpPr>
          <p:nvPr>
            <p:ph type="body" idx="1"/>
          </p:nvPr>
        </p:nvSpPr>
        <p:spPr>
          <a:xfrm>
            <a:off x="1712888" y="710867"/>
            <a:ext cx="7836061" cy="15604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HEG SEMINAR – </a:t>
            </a:r>
          </a:p>
          <a:p>
            <a:pPr marL="0" marR="0" lvl="0" indent="0" algn="ctr" rtl="0">
              <a:lnSpc>
                <a:spcPct val="90000"/>
              </a:lnSpc>
              <a:spcBef>
                <a:spcPts val="0"/>
              </a:spcBef>
              <a:spcAft>
                <a:spcPts val="0"/>
              </a:spcAft>
              <a:buClr>
                <a:srgbClr val="8E0000"/>
              </a:buClr>
              <a:buSzPts val="3200"/>
              <a:buFont typeface="Arial"/>
              <a:buNone/>
            </a:pPr>
            <a:r>
              <a:rPr lang="sl-SI" sz="3600" b="1" i="0" u="none" strike="noStrike" cap="none" dirty="0">
                <a:solidFill>
                  <a:srgbClr val="0070C0"/>
                </a:solidFill>
                <a:latin typeface="Calibri"/>
                <a:ea typeface="Calibri"/>
                <a:cs typeface="Calibri"/>
                <a:sym typeface="Calibri"/>
              </a:rPr>
              <a:t>POSTER PRESENTATIONS</a:t>
            </a:r>
            <a:endParaRPr sz="3600" b="1" i="0" u="none" strike="noStrike" cap="none" dirty="0">
              <a:solidFill>
                <a:srgbClr val="0070C0"/>
              </a:solidFill>
              <a:latin typeface="Calibri"/>
              <a:ea typeface="Calibri"/>
              <a:cs typeface="Calibri"/>
              <a:sym typeface="Calibri"/>
            </a:endParaRPr>
          </a:p>
        </p:txBody>
      </p:sp>
      <p:sp>
        <p:nvSpPr>
          <p:cNvPr id="154" name="Google Shape;154;p18"/>
          <p:cNvSpPr txBox="1"/>
          <p:nvPr/>
        </p:nvSpPr>
        <p:spPr>
          <a:xfrm>
            <a:off x="-5771387" y="2164402"/>
            <a:ext cx="4868700" cy="6393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50000"/>
              </a:lnSpc>
              <a:spcBef>
                <a:spcPts val="0"/>
              </a:spcBef>
              <a:spcAft>
                <a:spcPts val="0"/>
              </a:spcAft>
              <a:buClr>
                <a:schemeClr val="dk1"/>
              </a:buClr>
              <a:buSzPts val="2000"/>
              <a:buFont typeface="Arial"/>
              <a:buChar char="•"/>
            </a:pPr>
            <a:endParaRPr sz="2000" b="0" i="0" u="none" strike="noStrike" cap="none">
              <a:solidFill>
                <a:schemeClr val="dk1"/>
              </a:solidFill>
              <a:latin typeface="Calibri"/>
              <a:ea typeface="Calibri"/>
              <a:cs typeface="Calibri"/>
              <a:sym typeface="Calibri"/>
            </a:endParaRPr>
          </a:p>
        </p:txBody>
      </p:sp>
      <p:sp>
        <p:nvSpPr>
          <p:cNvPr id="156" name="Google Shape;156;p18"/>
          <p:cNvSpPr txBox="1"/>
          <p:nvPr/>
        </p:nvSpPr>
        <p:spPr>
          <a:xfrm>
            <a:off x="924745" y="2361487"/>
            <a:ext cx="9042215" cy="3571332"/>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Wingdings" panose="05000000000000000000" pitchFamily="2" charset="2"/>
              <a:buChar char="v"/>
            </a:pPr>
            <a:r>
              <a:rPr lang="sl-SI" sz="2800" dirty="0"/>
              <a:t>POSSIBILITY OF POSTER PRESENTATION DURING THE BREAKS:</a:t>
            </a:r>
          </a:p>
          <a:p>
            <a:pPr marL="1028700" lvl="1" indent="-457200">
              <a:buSzPts val="1800"/>
              <a:buFont typeface="Wingdings" panose="05000000000000000000" pitchFamily="2" charset="2"/>
              <a:buChar char="Ø"/>
            </a:pPr>
            <a:r>
              <a:rPr lang="sl-SI" sz="2800" dirty="0"/>
              <a:t>10:30</a:t>
            </a:r>
          </a:p>
          <a:p>
            <a:pPr marL="1028700" lvl="1" indent="-457200">
              <a:buSzPts val="1800"/>
              <a:buFont typeface="Wingdings" panose="05000000000000000000" pitchFamily="2" charset="2"/>
              <a:buChar char="Ø"/>
            </a:pPr>
            <a:r>
              <a:rPr lang="sl-SI" sz="2800" dirty="0"/>
              <a:t>13:30 – 14:00</a:t>
            </a:r>
          </a:p>
          <a:p>
            <a:pPr marL="1028700" lvl="1" indent="-457200">
              <a:buSzPts val="1800"/>
              <a:buFont typeface="Wingdings" panose="05000000000000000000" pitchFamily="2" charset="2"/>
              <a:buChar char="Ø"/>
            </a:pPr>
            <a:r>
              <a:rPr lang="sl-SI" sz="2800" dirty="0"/>
              <a:t>15:30 – 16:00</a:t>
            </a:r>
            <a:endParaRPr lang="en-US" sz="2800" dirty="0"/>
          </a:p>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78375693"/>
      </p:ext>
    </p:extLst>
  </p:cSld>
  <p:clrMapOvr>
    <a:masterClrMapping/>
  </p:clrMapOvr>
</p:sld>
</file>

<file path=ppt/theme/theme1.xml><?xml version="1.0" encoding="utf-8"?>
<a:theme xmlns:a="http://schemas.openxmlformats.org/drawingml/2006/main" name="VSGT">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1966</TotalTime>
  <Words>724</Words>
  <Application>Microsoft Office PowerPoint</Application>
  <PresentationFormat>Širokozaslonsko</PresentationFormat>
  <Paragraphs>69</Paragraphs>
  <Slides>13</Slides>
  <Notes>8</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13</vt:i4>
      </vt:variant>
    </vt:vector>
  </HeadingPairs>
  <TitlesOfParts>
    <vt:vector size="22" baseType="lpstr">
      <vt:lpstr>PF Agora Sans Pro</vt:lpstr>
      <vt:lpstr>Times New Roman</vt:lpstr>
      <vt:lpstr>Calibri Light</vt:lpstr>
      <vt:lpstr>Wingdings</vt:lpstr>
      <vt:lpstr>PF Agora Sans Pro Light</vt:lpstr>
      <vt:lpstr>Open Sans</vt:lpstr>
      <vt:lpstr>Arial</vt:lpstr>
      <vt:lpstr>Calibri</vt:lpstr>
      <vt:lpstr>VSGT</vt:lpstr>
      <vt:lpstr>HEG SEMINAR 2024 – MARIBOR INCLUSION AND DIVERSITY IN HOSPITALITY EDUCATION</vt:lpstr>
      <vt:lpstr>PowerPointova predstavitev</vt:lpstr>
      <vt:lpstr>VOCATIONAL COLLEGE OF HOSPITALITY AND TOURISM MARIBOR</vt:lpstr>
      <vt:lpstr>48 PARTICIPANTS 26 SCHOOLS 15 COUNTRIES </vt:lpstr>
      <vt:lpstr>INCLUSION AND DIVERSITY IN HOSPITALITY EDUCATION</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SEE YOU IN MARIBOR  IN MAY 2024  tanja.angleitner-sagadin@vsgt.si jerneja.lesnik@vsgt.si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Marko Bencak</dc:creator>
  <cp:lastModifiedBy>Tanja Angleitner-Sagadin</cp:lastModifiedBy>
  <cp:revision>44</cp:revision>
  <cp:lastPrinted>2023-03-06T08:10:30Z</cp:lastPrinted>
  <dcterms:created xsi:type="dcterms:W3CDTF">2019-09-01T17:26:07Z</dcterms:created>
  <dcterms:modified xsi:type="dcterms:W3CDTF">2023-11-06T21:06:02Z</dcterms:modified>
</cp:coreProperties>
</file>