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9615B-249F-4657-9B93-246C42539C53}" v="14" dt="2023-11-07T20:59:56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Destaqu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305C0-F719-D2D8-E965-B03A277FC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63164E-10D5-4D53-F2CC-D005C2579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A15B910-3E90-43C4-6601-89A491CE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151413A-EF6C-EB20-DFED-B9E4A88C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6DE18C-1EFD-996C-12D5-E34DBFCE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026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5720A-1503-4B27-44F3-4520F4E3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9E067DE-3F47-6926-59AD-88995D602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78D27F-6A30-CA4F-4F8D-573BD170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8868011-00F4-BB3D-61B1-9BEAFEEA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6A1660-62D2-0DEC-2A19-E0944F01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67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3AB757-ACE0-0C38-F248-4BF9C9516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E4599CF-7924-60F5-4BD6-F0299C009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610B6B1-9438-77AC-1A04-3B9EEA82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F27F01-E0AA-8AFC-C77B-DBFB419E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C59CA50-964B-48A6-DF39-E0897995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667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9C676-B83A-D58C-58D4-BF324B66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E52BD5-B427-32EE-AE85-75FD26EE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2E422B-5035-B8F1-B0A3-4B802CBC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787B4F-9CB7-9613-3436-7385579A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A1DEAE1-5136-45C7-E02B-EEC735E6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520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2CDA5-E572-B317-8CA4-2EF1D000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42B7CFD-5C96-1862-1B6E-D38DCE5D7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8C9076-9AD9-B196-3F31-3386783B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2D8AE43-6297-9D8D-64D1-82ABF070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289E1B-D8E2-4164-E6A4-FD6613AF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81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2EC59-5925-6378-2CD9-500CB558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DE7034-5426-CCC7-F5A2-81DB359A3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9DBB733-5FB5-F1A5-1DBA-4E8883C46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F562E19-6DE8-A78A-2C39-10D6E219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E0B3065-8E8E-E459-C681-87EB3CEF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7FB35FE-94CD-64B1-1BFF-C58D7BEE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40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A0DBA-FA80-9E56-0F34-B09A4AB2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5C796D1-F294-FC41-302B-02D48D6CC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15F4D1-8B4B-BC9F-5D05-54C4B4587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BA084A6-FDFD-41A2-768D-14F822A9C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C8F840D-4852-5751-7D3D-C82980055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F117FFB-7C2B-51E2-DB6F-65D98B73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53A934E-F0F9-956F-7D13-3FE3B140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1FDCA3E-4431-C1D6-F489-CEA29F9D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361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79CA-99B8-857D-62FA-2A202F70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54CE4ED-9971-D28E-CADE-477C2169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0185B65-0DFB-E5BE-7A65-9D6E1D42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F596BCA-8E15-E692-9769-9C8836DA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7B83CBB-914F-DA22-FC2C-CB5FC26C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5B0E20A-B219-B5BF-2ACE-298429AE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E925BA6-2A70-1D90-5AA4-84BD0E9E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03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B26FD-41F1-E15D-6DB7-6077DBAB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8993C3-06F1-E2EC-0C97-DCD6AD2B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8D55C9C-144C-D61C-C721-2F6206B2A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EAF2F8B-40A0-9548-10CB-A1F177D3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F927348-ADF6-472A-C370-3FD10CD2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D27A78B-4962-68FD-795E-BE8311FB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113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8EC9-397F-B7F7-1033-053BBEF3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A99F9CA-9E28-86BA-E42F-BF6BCCE9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81A0AA-F946-99E8-49BE-8FBE87A3B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E8E87BD-F9F7-2987-B4E4-184AC571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D7B8B9C-7FB4-F4B9-AF72-8FE7973F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DD7E58A-D6F0-52A9-F312-C1D14F94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977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7B42D4C-56FE-79E6-D5B7-59384346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19A3E9B-1CA7-4D45-7EC9-5B3143E52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1264F0-610A-7541-577A-598639DA7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6AEB7-AAB3-4BA0-A956-060BB4EE8CDB}" type="datetimeFigureOut">
              <a:rPr lang="pt-PT" smtClean="0"/>
              <a:t>07/11/2023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181F788-80F2-A1A4-CC89-014EA766C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5FCECF-443B-2882-74C4-87E896AE6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DAB9-F2D5-4C8D-A47E-122CBC73C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96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AA68EC-7A81-1601-60D3-93A149C7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t="27565" r="22750" b="30633"/>
          <a:stretch/>
        </p:blipFill>
        <p:spPr>
          <a:xfrm>
            <a:off x="89806" y="954718"/>
            <a:ext cx="4082143" cy="23730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43B58B-E9C4-898E-74CE-E9707A90B18D}"/>
              </a:ext>
            </a:extLst>
          </p:cNvPr>
          <p:cNvSpPr txBox="1"/>
          <p:nvPr/>
        </p:nvSpPr>
        <p:spPr>
          <a:xfrm>
            <a:off x="3895725" y="274290"/>
            <a:ext cx="7839075" cy="6278642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PT" sz="2000" b="1" dirty="0" err="1"/>
              <a:t>Highter</a:t>
            </a:r>
            <a:r>
              <a:rPr lang="pt-PT" sz="2000" b="1" dirty="0"/>
              <a:t> </a:t>
            </a:r>
            <a:r>
              <a:rPr lang="pt-PT" sz="2000" b="1" dirty="0" err="1"/>
              <a:t>Education</a:t>
            </a:r>
            <a:r>
              <a:rPr lang="pt-PT" sz="2000" b="1" dirty="0"/>
              <a:t> </a:t>
            </a:r>
            <a:r>
              <a:rPr lang="pt-PT" sz="2000" b="1" dirty="0" err="1"/>
              <a:t>Seminar</a:t>
            </a:r>
            <a:r>
              <a:rPr lang="pt-PT" sz="2000" b="1" dirty="0"/>
              <a:t> </a:t>
            </a:r>
            <a:r>
              <a:rPr lang="pt-PT" sz="2000" dirty="0"/>
              <a:t>[Tanja </a:t>
            </a:r>
            <a:r>
              <a:rPr lang="pt-PT" sz="2000" dirty="0" err="1"/>
              <a:t>Angleitner</a:t>
            </a:r>
            <a:r>
              <a:rPr lang="pt-PT" sz="2000" dirty="0"/>
              <a:t>]</a:t>
            </a:r>
          </a:p>
          <a:p>
            <a:pPr lvl="1"/>
            <a:r>
              <a:rPr lang="pt-PT" sz="2000" dirty="0"/>
              <a:t>a) </a:t>
            </a:r>
            <a:r>
              <a:rPr lang="pt-PT" sz="2000" dirty="0" err="1"/>
              <a:t>Rename</a:t>
            </a:r>
            <a:r>
              <a:rPr lang="pt-PT" sz="2000" dirty="0"/>
              <a:t> de </a:t>
            </a:r>
            <a:r>
              <a:rPr lang="pt-PT" sz="2000" dirty="0" err="1"/>
              <a:t>Iniciative</a:t>
            </a:r>
            <a:r>
              <a:rPr lang="pt-PT" sz="2000" dirty="0"/>
              <a:t> </a:t>
            </a:r>
          </a:p>
          <a:p>
            <a:pPr lvl="1"/>
            <a:r>
              <a:rPr lang="pt-PT" sz="2000" dirty="0"/>
              <a:t>b) </a:t>
            </a:r>
            <a:r>
              <a:rPr lang="pt-PT" sz="2000" dirty="0" err="1"/>
              <a:t>Find</a:t>
            </a:r>
            <a:r>
              <a:rPr lang="pt-PT" sz="2000" dirty="0"/>
              <a:t> </a:t>
            </a:r>
            <a:r>
              <a:rPr lang="pt-PT" sz="2000" dirty="0" err="1"/>
              <a:t>new</a:t>
            </a:r>
            <a:r>
              <a:rPr lang="pt-PT" sz="2000" dirty="0"/>
              <a:t> </a:t>
            </a:r>
            <a:r>
              <a:rPr lang="pt-PT" sz="2000" dirty="0" err="1"/>
              <a:t>Schools</a:t>
            </a:r>
            <a:r>
              <a:rPr lang="pt-PT" sz="2000" dirty="0"/>
              <a:t> </a:t>
            </a:r>
            <a:r>
              <a:rPr lang="pt-PT" sz="2000" dirty="0" err="1"/>
              <a:t>willing</a:t>
            </a:r>
            <a:r>
              <a:rPr lang="pt-PT" sz="2000" dirty="0"/>
              <a:t> to organize it </a:t>
            </a:r>
          </a:p>
          <a:p>
            <a:pPr marL="342900" indent="-342900">
              <a:buAutoNum type="arabicPeriod"/>
            </a:pPr>
            <a:endParaRPr lang="pt-PT" sz="2000" dirty="0"/>
          </a:p>
          <a:p>
            <a:pPr marL="342900" indent="-342900">
              <a:buAutoNum type="arabicPeriod"/>
            </a:pPr>
            <a:r>
              <a:rPr lang="pt-PT" sz="2000" b="1" dirty="0"/>
              <a:t>AEHT Webinars </a:t>
            </a:r>
            <a:r>
              <a:rPr lang="pt-PT" sz="2000" dirty="0"/>
              <a:t>[Sanne Huygens &amp; Ana Paula]</a:t>
            </a:r>
          </a:p>
          <a:p>
            <a:pPr lvl="1"/>
            <a:endParaRPr lang="pt-PT" dirty="0"/>
          </a:p>
          <a:p>
            <a:pPr lvl="1"/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Tuesday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January</a:t>
            </a:r>
            <a:r>
              <a:rPr lang="pt-PT" dirty="0"/>
              <a:t> </a:t>
            </a:r>
            <a:r>
              <a:rPr lang="pt-PT" u="sng" dirty="0"/>
              <a:t>30 </a:t>
            </a:r>
            <a:r>
              <a:rPr lang="pt-PT" u="sng" dirty="0" err="1"/>
              <a:t>January</a:t>
            </a:r>
            <a:r>
              <a:rPr lang="pt-PT" u="sng" dirty="0"/>
              <a:t> 2024</a:t>
            </a:r>
          </a:p>
          <a:p>
            <a:pPr lvl="2"/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learnig</a:t>
            </a:r>
            <a:r>
              <a:rPr lang="pt-PT" dirty="0"/>
              <a:t> </a:t>
            </a:r>
            <a:r>
              <a:rPr lang="pt-PT" dirty="0" err="1"/>
              <a:t>innovation</a:t>
            </a:r>
            <a:r>
              <a:rPr lang="pt-PT" dirty="0"/>
              <a:t> </a:t>
            </a:r>
          </a:p>
          <a:p>
            <a:pPr lvl="2"/>
            <a:endParaRPr lang="pt-PT" dirty="0"/>
          </a:p>
          <a:p>
            <a:pPr lvl="1"/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Tuesday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March</a:t>
            </a:r>
            <a:r>
              <a:rPr lang="pt-PT" dirty="0"/>
              <a:t> </a:t>
            </a:r>
            <a:r>
              <a:rPr lang="pt-PT" u="sng" dirty="0"/>
              <a:t>26 </a:t>
            </a:r>
            <a:r>
              <a:rPr lang="pt-PT" u="sng" dirty="0" err="1"/>
              <a:t>March</a:t>
            </a:r>
            <a:r>
              <a:rPr lang="pt-PT" u="sng" dirty="0"/>
              <a:t> 2024</a:t>
            </a:r>
          </a:p>
          <a:p>
            <a:pPr lvl="2"/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Turism</a:t>
            </a:r>
            <a:r>
              <a:rPr lang="pt-PT" dirty="0"/>
              <a:t> </a:t>
            </a:r>
            <a:r>
              <a:rPr lang="pt-PT" dirty="0" err="1"/>
              <a:t>trends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furure</a:t>
            </a:r>
            <a:r>
              <a:rPr lang="pt-PT" dirty="0"/>
              <a:t> </a:t>
            </a:r>
            <a:r>
              <a:rPr lang="pt-PT" dirty="0" err="1"/>
              <a:t>challenges</a:t>
            </a:r>
            <a:r>
              <a:rPr lang="pt-PT" dirty="0"/>
              <a:t> </a:t>
            </a:r>
          </a:p>
          <a:p>
            <a:pPr lvl="1"/>
            <a:endParaRPr lang="pt-PT" dirty="0"/>
          </a:p>
          <a:p>
            <a:pPr lvl="1"/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Tuesday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Septembrer</a:t>
            </a:r>
            <a:r>
              <a:rPr lang="pt-PT" dirty="0"/>
              <a:t> </a:t>
            </a:r>
            <a:r>
              <a:rPr lang="pt-PT" u="sng" dirty="0"/>
              <a:t>24, 25 &amp; 26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September</a:t>
            </a:r>
            <a:r>
              <a:rPr lang="pt-PT" u="sng" dirty="0"/>
              <a:t> 2024</a:t>
            </a:r>
          </a:p>
          <a:p>
            <a:pPr lvl="2"/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competions</a:t>
            </a:r>
            <a:r>
              <a:rPr lang="pt-PT" dirty="0"/>
              <a:t> </a:t>
            </a:r>
            <a:r>
              <a:rPr lang="pt-PT" dirty="0" err="1"/>
              <a:t>presentation</a:t>
            </a:r>
            <a:r>
              <a:rPr lang="pt-PT" dirty="0"/>
              <a:t> </a:t>
            </a:r>
          </a:p>
          <a:p>
            <a:endParaRPr lang="pt-PT" sz="2000" dirty="0"/>
          </a:p>
          <a:p>
            <a:pPr marL="342900" indent="-342900">
              <a:buAutoNum type="arabicPeriod"/>
            </a:pPr>
            <a:r>
              <a:rPr lang="pt-PT" sz="2000" b="1" dirty="0" err="1"/>
              <a:t>Academic</a:t>
            </a:r>
            <a:r>
              <a:rPr lang="pt-PT" sz="2000" b="1" dirty="0"/>
              <a:t> </a:t>
            </a:r>
            <a:r>
              <a:rPr lang="pt-PT" sz="2000" b="1" dirty="0" err="1"/>
              <a:t>Program</a:t>
            </a:r>
            <a:r>
              <a:rPr lang="pt-PT" sz="2000" b="1" dirty="0"/>
              <a:t> </a:t>
            </a:r>
            <a:r>
              <a:rPr lang="pt-PT" sz="2000" dirty="0"/>
              <a:t>[Sanne Huygens &amp; Ana Paula]</a:t>
            </a:r>
          </a:p>
          <a:p>
            <a:pPr lvl="1"/>
            <a:r>
              <a:rPr lang="pt-PT" sz="2000" dirty="0"/>
              <a:t>a) </a:t>
            </a:r>
            <a:r>
              <a:rPr lang="pt-PT" sz="2000" dirty="0" err="1"/>
              <a:t>During</a:t>
            </a:r>
            <a:r>
              <a:rPr lang="pt-PT" sz="2000" dirty="0"/>
              <a:t> </a:t>
            </a:r>
            <a:r>
              <a:rPr lang="pt-PT" sz="2000" dirty="0" err="1"/>
              <a:t>Annual</a:t>
            </a:r>
            <a:r>
              <a:rPr lang="pt-PT" sz="2000" dirty="0"/>
              <a:t> Conference in Riga</a:t>
            </a:r>
          </a:p>
          <a:p>
            <a:pPr marL="342900" indent="-342900">
              <a:buAutoNum type="arabicPeriod"/>
            </a:pPr>
            <a:endParaRPr lang="pt-PT" sz="2000" dirty="0"/>
          </a:p>
          <a:p>
            <a:pPr marL="342900" indent="-342900">
              <a:buAutoNum type="arabicPeriod"/>
            </a:pPr>
            <a:r>
              <a:rPr lang="pt-PT" sz="2000" b="1" dirty="0"/>
              <a:t>Masterclasses</a:t>
            </a:r>
            <a:r>
              <a:rPr lang="pt-PT" sz="2000" dirty="0"/>
              <a:t> [Marcus </a:t>
            </a:r>
            <a:r>
              <a:rPr lang="pt-PT" sz="2000" dirty="0" err="1"/>
              <a:t>Halgren</a:t>
            </a:r>
            <a:r>
              <a:rPr lang="pt-PT" sz="2000" dirty="0"/>
              <a:t> &amp; </a:t>
            </a:r>
            <a:r>
              <a:rPr lang="pt-PT" sz="2000" dirty="0" err="1"/>
              <a:t>Rober</a:t>
            </a:r>
            <a:r>
              <a:rPr lang="pt-PT" sz="2000" dirty="0"/>
              <a:t> Bosma ]</a:t>
            </a:r>
          </a:p>
          <a:p>
            <a:pPr lvl="1"/>
            <a:r>
              <a:rPr lang="pt-PT" sz="2000" dirty="0"/>
              <a:t>a) </a:t>
            </a:r>
            <a:r>
              <a:rPr lang="pt-PT" sz="2000" dirty="0" err="1"/>
              <a:t>During</a:t>
            </a:r>
            <a:r>
              <a:rPr lang="pt-PT" sz="2000" dirty="0"/>
              <a:t> </a:t>
            </a:r>
            <a:r>
              <a:rPr lang="pt-PT" sz="2000" dirty="0" err="1"/>
              <a:t>Annual</a:t>
            </a:r>
            <a:r>
              <a:rPr lang="pt-PT" sz="2000" dirty="0"/>
              <a:t> Conference in Riga</a:t>
            </a:r>
          </a:p>
          <a:p>
            <a:pPr marL="342900" indent="-342900">
              <a:buAutoNum type="arabicPeriod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31552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ara humana, mulher, sorrir&#10;&#10;Descrição gerada automaticamente">
            <a:extLst>
              <a:ext uri="{FF2B5EF4-FFF2-40B4-BE49-F238E27FC236}">
                <a16:creationId xmlns:a16="http://schemas.microsoft.com/office/drawing/2014/main" id="{D66F6995-8E6C-F7A8-62DD-2B9AC59E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21" y="2752725"/>
            <a:ext cx="4594629" cy="38516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760B2D6-CAC9-26A0-03A3-D87678EC91CF}"/>
              </a:ext>
            </a:extLst>
          </p:cNvPr>
          <p:cNvSpPr txBox="1"/>
          <p:nvPr/>
        </p:nvSpPr>
        <p:spPr>
          <a:xfrm>
            <a:off x="440961" y="3730163"/>
            <a:ext cx="643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 Isabel Ferreira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Clinical Psychologist</a:t>
            </a: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Maene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Educational Developer</a:t>
            </a:r>
            <a:endParaRPr lang="pt-P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B044B0B-3904-DF42-9BAF-EEC216E9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61" y="2849357"/>
            <a:ext cx="5531214" cy="705347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Montserrat" panose="00000800000000000000" pitchFamily="50" charset="0"/>
                <a:ea typeface="Calibri" panose="020F0502020204030204" pitchFamily="34" charset="0"/>
              </a:rPr>
              <a:t>Webinar </a:t>
            </a:r>
            <a:r>
              <a:rPr lang="en-US" sz="1800" b="1" dirty="0">
                <a:effectLst/>
                <a:latin typeface="Montserrat" panose="00000800000000000000" pitchFamily="50" charset="0"/>
                <a:ea typeface="Calibri" panose="020F0502020204030204" pitchFamily="34" charset="0"/>
              </a:rPr>
              <a:t>Reconnect with students in the post-pandemic period  - </a:t>
            </a:r>
            <a:endParaRPr lang="pt-PT" sz="1800" dirty="0">
              <a:latin typeface="Montserrat" panose="00000800000000000000" pitchFamily="50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F943412-9D6D-F135-F2EC-6A9647C3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337"/>
            <a:ext cx="12192000" cy="2786235"/>
          </a:xfrm>
          <a:prstGeom prst="rect">
            <a:avLst/>
          </a:prstGeom>
        </p:spPr>
      </p:pic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4C2C8C3D-889F-B448-A0E7-358D717AD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24112"/>
              </p:ext>
            </p:extLst>
          </p:nvPr>
        </p:nvGraphicFramePr>
        <p:xfrm>
          <a:off x="492399" y="5231013"/>
          <a:ext cx="4316667" cy="1140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801">
                  <a:extLst>
                    <a:ext uri="{9D8B030D-6E8A-4147-A177-3AD203B41FA5}">
                      <a16:colId xmlns:a16="http://schemas.microsoft.com/office/drawing/2014/main" val="3588265203"/>
                    </a:ext>
                  </a:extLst>
                </a:gridCol>
                <a:gridCol w="1938866">
                  <a:extLst>
                    <a:ext uri="{9D8B030D-6E8A-4147-A177-3AD203B41FA5}">
                      <a16:colId xmlns:a16="http://schemas.microsoft.com/office/drawing/2014/main" val="304072232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Registered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99195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Attended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42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5794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Start time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3/28/23, 11:58:26 AM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3676964"/>
                  </a:ext>
                </a:extLst>
              </a:tr>
              <a:tr h="2194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End time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3/28/23, 2:47:22 PM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68800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Meeting duration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2 h 48 min 55 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50545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Average attendance time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53 min 23 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310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4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aptura de ecrã, design gráfico, dançar&#10;&#10;Descrição gerada automaticamente">
            <a:extLst>
              <a:ext uri="{FF2B5EF4-FFF2-40B4-BE49-F238E27FC236}">
                <a16:creationId xmlns:a16="http://schemas.microsoft.com/office/drawing/2014/main" id="{E2EF1B1E-8A5D-402D-4044-01F84C04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3048000"/>
          </a:xfrm>
          <a:prstGeom prst="rect">
            <a:avLst/>
          </a:prstGeom>
        </p:spPr>
      </p:pic>
      <p:pic>
        <p:nvPicPr>
          <p:cNvPr id="7" name="Imagem 6" descr="Uma imagem com texto, dançar, pessoa, sapatos&#10;&#10;Descrição gerada automaticamente">
            <a:extLst>
              <a:ext uri="{FF2B5EF4-FFF2-40B4-BE49-F238E27FC236}">
                <a16:creationId xmlns:a16="http://schemas.microsoft.com/office/drawing/2014/main" id="{A5D5456A-2D8B-9F34-2801-2D1BFA8BB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58" y="3352800"/>
            <a:ext cx="4090432" cy="3429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F02D831-AC1A-477B-065A-AC45ED825AFE}"/>
              </a:ext>
            </a:extLst>
          </p:cNvPr>
          <p:cNvSpPr txBox="1"/>
          <p:nvPr/>
        </p:nvSpPr>
        <p:spPr>
          <a:xfrm>
            <a:off x="383810" y="4053683"/>
            <a:ext cx="643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Hugo Francisco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Koen De Roover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Mr.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 Koen van den Bosch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P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1938F54-BF78-56E8-1D12-22C789F2E63A}"/>
              </a:ext>
            </a:extLst>
          </p:cNvPr>
          <p:cNvSpPr txBox="1">
            <a:spLocks/>
          </p:cNvSpPr>
          <p:nvPr/>
        </p:nvSpPr>
        <p:spPr>
          <a:xfrm>
            <a:off x="383810" y="3429000"/>
            <a:ext cx="7007589" cy="7053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Montserrat" panose="00000800000000000000" pitchFamily="50" charset="0"/>
                <a:ea typeface="Calibri" panose="020F0502020204030204" pitchFamily="34" charset="0"/>
              </a:rPr>
              <a:t>Webinar: The Great Transition: from classroom to meaningful jobs in tourism industry</a:t>
            </a:r>
            <a:endParaRPr lang="pt-PT" sz="1800" dirty="0">
              <a:latin typeface="Montserrat" panose="00000800000000000000" pitchFamily="50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C69DBF0-86E0-4485-3F4B-1D1EBA7D3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37192"/>
              </p:ext>
            </p:extLst>
          </p:nvPr>
        </p:nvGraphicFramePr>
        <p:xfrm>
          <a:off x="492399" y="5231013"/>
          <a:ext cx="4316667" cy="1140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801">
                  <a:extLst>
                    <a:ext uri="{9D8B030D-6E8A-4147-A177-3AD203B41FA5}">
                      <a16:colId xmlns:a16="http://schemas.microsoft.com/office/drawing/2014/main" val="3588265203"/>
                    </a:ext>
                  </a:extLst>
                </a:gridCol>
                <a:gridCol w="1938866">
                  <a:extLst>
                    <a:ext uri="{9D8B030D-6E8A-4147-A177-3AD203B41FA5}">
                      <a16:colId xmlns:a16="http://schemas.microsoft.com/office/drawing/2014/main" val="304072232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Registered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85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99195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Attended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52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5794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Start time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6/21/23, 12:05:46 PM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3676964"/>
                  </a:ext>
                </a:extLst>
              </a:tr>
              <a:tr h="2194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End time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6/21/23, 2:40:07 PM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68800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Meeting duration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2h 34m 21s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50545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Average attendance time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1h 45s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310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0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FA618D4-38D6-925D-C5EB-63B74238F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30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F5FEE33-D592-CE43-D47C-C3E2A9799C73}"/>
              </a:ext>
            </a:extLst>
          </p:cNvPr>
          <p:cNvSpPr txBox="1"/>
          <p:nvPr/>
        </p:nvSpPr>
        <p:spPr>
          <a:xfrm>
            <a:off x="341840" y="3275237"/>
            <a:ext cx="69680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25.09.2023 @ 14:00-16:00 CET: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AEHT Vilnius 2023 | Culinary Art, Pastry &amp; Decathlon competition Webinar 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26.09.2023 @ 14:00-16:00 CET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AEHT Vilnius 2023 | Cocktail, Barista, Wine Service &amp; Restaurant Service Webinar </a:t>
            </a:r>
            <a:endParaRPr lang="en-US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28.09.2023 @ 14:00-16:00 CET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AEHT Vilnius 2023 |  Tourist Destination, Front Office, Hospitality Management &amp; Strategic Thinking Webinar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A35FD7E-247A-6CB4-593D-D0776E72C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79347"/>
              </p:ext>
            </p:extLst>
          </p:nvPr>
        </p:nvGraphicFramePr>
        <p:xfrm>
          <a:off x="7473949" y="4397857"/>
          <a:ext cx="4428066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8650">
                  <a:extLst>
                    <a:ext uri="{9D8B030D-6E8A-4147-A177-3AD203B41FA5}">
                      <a16:colId xmlns:a16="http://schemas.microsoft.com/office/drawing/2014/main" val="929816417"/>
                    </a:ext>
                  </a:extLst>
                </a:gridCol>
                <a:gridCol w="2119416">
                  <a:extLst>
                    <a:ext uri="{9D8B030D-6E8A-4147-A177-3AD203B41FA5}">
                      <a16:colId xmlns:a16="http://schemas.microsoft.com/office/drawing/2014/main" val="3312977619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AEHT Vilnius 2023 | Cocktail,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Barista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Wine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Service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&amp;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Restaurant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Service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Webinar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AEHT Vilnius 2023 | Cocktail, </a:t>
                      </a:r>
                      <a:r>
                        <a:rPr lang="pt-P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Barista</a:t>
                      </a:r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P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Wine</a:t>
                      </a:r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pt-P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Restaurant</a:t>
                      </a:r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Webinar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512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Registration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page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views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808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82296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Registered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183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82094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Attended</a:t>
                      </a:r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t-PT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participants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145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221163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54B1360-9516-B354-CA8B-E97C55D3F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98214"/>
              </p:ext>
            </p:extLst>
          </p:nvPr>
        </p:nvGraphicFramePr>
        <p:xfrm>
          <a:off x="7473949" y="3384456"/>
          <a:ext cx="4428066" cy="779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100">
                  <a:extLst>
                    <a:ext uri="{9D8B030D-6E8A-4147-A177-3AD203B41FA5}">
                      <a16:colId xmlns:a16="http://schemas.microsoft.com/office/drawing/2014/main" val="1214152758"/>
                    </a:ext>
                  </a:extLst>
                </a:gridCol>
                <a:gridCol w="2925966">
                  <a:extLst>
                    <a:ext uri="{9D8B030D-6E8A-4147-A177-3AD203B41FA5}">
                      <a16:colId xmlns:a16="http://schemas.microsoft.com/office/drawing/2014/main" val="752517311"/>
                    </a:ext>
                  </a:extLst>
                </a:gridCol>
              </a:tblGrid>
              <a:tr h="2370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AEHT Vilnius 2023 | Culinary Art, Pastry &amp; Decathlon competition Webinar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AEHT Vilnius 2023 | Culinary Art, Pastry &amp; Decathlon competition Webinar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89288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err="1">
                          <a:effectLst/>
                        </a:rPr>
                        <a:t>Registration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r>
                        <a:rPr lang="pt-PT" sz="1100" u="none" strike="noStrike" dirty="0" err="1">
                          <a:effectLst/>
                        </a:rPr>
                        <a:t>page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r>
                        <a:rPr lang="pt-PT" sz="1100" u="none" strike="noStrike" dirty="0" err="1">
                          <a:effectLst/>
                        </a:rPr>
                        <a:t>views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877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88142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Registered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191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5971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Attended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146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5360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06BC5B0-2932-4ADF-16FD-F305C81C1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21918"/>
              </p:ext>
            </p:extLst>
          </p:nvPr>
        </p:nvGraphicFramePr>
        <p:xfrm>
          <a:off x="7473949" y="5525981"/>
          <a:ext cx="4357156" cy="888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3278">
                  <a:extLst>
                    <a:ext uri="{9D8B030D-6E8A-4147-A177-3AD203B41FA5}">
                      <a16:colId xmlns:a16="http://schemas.microsoft.com/office/drawing/2014/main" val="566514247"/>
                    </a:ext>
                  </a:extLst>
                </a:gridCol>
                <a:gridCol w="2053878">
                  <a:extLst>
                    <a:ext uri="{9D8B030D-6E8A-4147-A177-3AD203B41FA5}">
                      <a16:colId xmlns:a16="http://schemas.microsoft.com/office/drawing/2014/main" val="2081466456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AEHT Vilnius 2023 | Tourist Destination, Front Office, Hospitality Management &amp; Strategic Thinking Webinar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AEHT Vilnius 2023 | Tourist Destination, Front Office, Hospitality Management &amp; Strategic Thinking Webinar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0346823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Registration page views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1061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02307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Registered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203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92794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Attended participants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150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2675012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C4F38FA6-8703-8571-D4A3-98349743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29167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0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E5AFC6-C83A-EA84-D255-0E693F1A0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t="27565" r="22750" b="30633"/>
          <a:stretch/>
        </p:blipFill>
        <p:spPr>
          <a:xfrm>
            <a:off x="508906" y="1602418"/>
            <a:ext cx="4082143" cy="23730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3BC952-16EB-4213-01F7-5EB657083866}"/>
              </a:ext>
            </a:extLst>
          </p:cNvPr>
          <p:cNvSpPr txBox="1"/>
          <p:nvPr/>
        </p:nvSpPr>
        <p:spPr>
          <a:xfrm>
            <a:off x="5400676" y="891340"/>
            <a:ext cx="6486524" cy="3539430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PT" sz="2000" dirty="0"/>
          </a:p>
          <a:p>
            <a:r>
              <a:rPr lang="pt-PT" sz="2000" b="1" dirty="0"/>
              <a:t>AEHT Webinars 2023 </a:t>
            </a:r>
            <a:r>
              <a:rPr lang="pt-PT" sz="2000" dirty="0">
                <a:solidFill>
                  <a:srgbClr val="990033"/>
                </a:solidFill>
              </a:rPr>
              <a:t>[</a:t>
            </a:r>
            <a:r>
              <a:rPr lang="pt-PT" sz="2000" dirty="0" err="1">
                <a:solidFill>
                  <a:srgbClr val="990033"/>
                </a:solidFill>
              </a:rPr>
              <a:t>Number</a:t>
            </a:r>
            <a:r>
              <a:rPr lang="pt-PT" sz="2000" dirty="0">
                <a:solidFill>
                  <a:srgbClr val="990033"/>
                </a:solidFill>
              </a:rPr>
              <a:t> </a:t>
            </a:r>
            <a:r>
              <a:rPr lang="pt-PT" sz="2000" dirty="0" err="1">
                <a:solidFill>
                  <a:srgbClr val="990033"/>
                </a:solidFill>
              </a:rPr>
              <a:t>of</a:t>
            </a:r>
            <a:r>
              <a:rPr lang="pt-PT" sz="2000" dirty="0">
                <a:solidFill>
                  <a:srgbClr val="990033"/>
                </a:solidFill>
              </a:rPr>
              <a:t> </a:t>
            </a:r>
            <a:r>
              <a:rPr lang="pt-PT" sz="2000" dirty="0" err="1">
                <a:solidFill>
                  <a:srgbClr val="990033"/>
                </a:solidFill>
              </a:rPr>
              <a:t>Participants</a:t>
            </a:r>
            <a:r>
              <a:rPr lang="pt-PT" sz="2000" dirty="0">
                <a:solidFill>
                  <a:srgbClr val="990033"/>
                </a:solidFill>
              </a:rPr>
              <a:t>]</a:t>
            </a:r>
          </a:p>
          <a:p>
            <a:pPr lvl="1"/>
            <a:endParaRPr lang="pt-PT" dirty="0">
              <a:solidFill>
                <a:srgbClr val="990033"/>
              </a:solidFill>
            </a:endParaRPr>
          </a:p>
          <a:p>
            <a:pPr lvl="1"/>
            <a:r>
              <a:rPr lang="pt-PT" dirty="0" err="1"/>
              <a:t>March</a:t>
            </a:r>
            <a:r>
              <a:rPr lang="pt-PT" dirty="0"/>
              <a:t> 28 </a:t>
            </a:r>
            <a:r>
              <a:rPr lang="pt-PT" dirty="0">
                <a:solidFill>
                  <a:srgbClr val="990033"/>
                </a:solidFill>
              </a:rPr>
              <a:t>[42]</a:t>
            </a:r>
          </a:p>
          <a:p>
            <a:pPr lvl="1"/>
            <a:endParaRPr lang="pt-PT" dirty="0"/>
          </a:p>
          <a:p>
            <a:pPr lvl="1"/>
            <a:r>
              <a:rPr lang="pt-PT" dirty="0" err="1"/>
              <a:t>June</a:t>
            </a:r>
            <a:r>
              <a:rPr lang="pt-PT" dirty="0"/>
              <a:t> 21 </a:t>
            </a:r>
            <a:r>
              <a:rPr lang="pt-PT" dirty="0">
                <a:solidFill>
                  <a:srgbClr val="990033"/>
                </a:solidFill>
              </a:rPr>
              <a:t>[52]</a:t>
            </a:r>
          </a:p>
          <a:p>
            <a:pPr lvl="1"/>
            <a:endParaRPr lang="pt-PT" dirty="0"/>
          </a:p>
          <a:p>
            <a:pPr lvl="1"/>
            <a:r>
              <a:rPr lang="pt-PT" dirty="0" err="1"/>
              <a:t>September</a:t>
            </a:r>
            <a:r>
              <a:rPr lang="pt-PT" dirty="0"/>
              <a:t> 25 	 </a:t>
            </a:r>
            <a:r>
              <a:rPr lang="pt-PT" dirty="0">
                <a:solidFill>
                  <a:srgbClr val="990033"/>
                </a:solidFill>
              </a:rPr>
              <a:t>[146]</a:t>
            </a:r>
          </a:p>
          <a:p>
            <a:pPr lvl="1"/>
            <a:r>
              <a:rPr lang="pt-PT" dirty="0" err="1"/>
              <a:t>September</a:t>
            </a:r>
            <a:r>
              <a:rPr lang="pt-PT" dirty="0"/>
              <a:t> 26 	 </a:t>
            </a:r>
            <a:r>
              <a:rPr lang="pt-PT" dirty="0">
                <a:solidFill>
                  <a:srgbClr val="990033"/>
                </a:solidFill>
              </a:rPr>
              <a:t>[145]</a:t>
            </a:r>
          </a:p>
          <a:p>
            <a:pPr lvl="1"/>
            <a:r>
              <a:rPr lang="pt-PT" dirty="0" err="1"/>
              <a:t>September</a:t>
            </a:r>
            <a:r>
              <a:rPr lang="pt-PT" dirty="0"/>
              <a:t> 28 	 </a:t>
            </a:r>
            <a:r>
              <a:rPr lang="pt-PT" dirty="0">
                <a:solidFill>
                  <a:srgbClr val="990033"/>
                </a:solidFill>
              </a:rPr>
              <a:t>[150]</a:t>
            </a:r>
          </a:p>
          <a:p>
            <a:pPr marL="342900" indent="-342900">
              <a:buAutoNum type="arabicPeriod"/>
            </a:pPr>
            <a:endParaRPr lang="pt-PT" sz="2000" dirty="0"/>
          </a:p>
          <a:p>
            <a:pPr lvl="7"/>
            <a:r>
              <a:rPr lang="pt-PT" sz="2000" b="1" dirty="0"/>
              <a:t>TOTAL 535 </a:t>
            </a:r>
            <a:r>
              <a:rPr lang="pt-PT" sz="2000" b="1" dirty="0" err="1"/>
              <a:t>Partipants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84854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43B58B-E9C4-898E-74CE-E9707A90B18D}"/>
              </a:ext>
            </a:extLst>
          </p:cNvPr>
          <p:cNvSpPr txBox="1"/>
          <p:nvPr/>
        </p:nvSpPr>
        <p:spPr>
          <a:xfrm>
            <a:off x="2000250" y="451260"/>
            <a:ext cx="9905999" cy="37856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b="1" u="sng" dirty="0">
                <a:solidFill>
                  <a:schemeClr val="accent1"/>
                </a:solidFill>
              </a:rPr>
              <a:t>Calendar </a:t>
            </a:r>
            <a:r>
              <a:rPr lang="pt-PT" sz="2400" b="1" u="sng" dirty="0" err="1">
                <a:solidFill>
                  <a:schemeClr val="accent1"/>
                </a:solidFill>
              </a:rPr>
              <a:t>of</a:t>
            </a:r>
            <a:r>
              <a:rPr lang="pt-PT" sz="2400" b="1" u="sng" dirty="0">
                <a:solidFill>
                  <a:schemeClr val="accent1"/>
                </a:solidFill>
              </a:rPr>
              <a:t> </a:t>
            </a:r>
            <a:r>
              <a:rPr lang="pt-PT" sz="2400" b="1" u="sng" dirty="0" err="1">
                <a:solidFill>
                  <a:schemeClr val="accent1"/>
                </a:solidFill>
              </a:rPr>
              <a:t>Fixed</a:t>
            </a:r>
            <a:r>
              <a:rPr lang="pt-PT" sz="2400" b="1" u="sng" dirty="0">
                <a:solidFill>
                  <a:schemeClr val="accent1"/>
                </a:solidFill>
              </a:rPr>
              <a:t> </a:t>
            </a:r>
            <a:r>
              <a:rPr lang="pt-PT" sz="2400" b="1" u="sng" dirty="0" err="1">
                <a:solidFill>
                  <a:schemeClr val="accent1"/>
                </a:solidFill>
              </a:rPr>
              <a:t>events</a:t>
            </a:r>
            <a:r>
              <a:rPr lang="pt-PT" sz="2400" b="1" u="sng" dirty="0">
                <a:solidFill>
                  <a:schemeClr val="accent1"/>
                </a:solidFill>
              </a:rPr>
              <a:t> </a:t>
            </a:r>
            <a:r>
              <a:rPr lang="pt-PT" sz="2400" b="1" u="sng" dirty="0" err="1">
                <a:solidFill>
                  <a:schemeClr val="accent1"/>
                </a:solidFill>
              </a:rPr>
              <a:t>next</a:t>
            </a:r>
            <a:r>
              <a:rPr lang="pt-PT" sz="2400" b="1" u="sng" dirty="0">
                <a:solidFill>
                  <a:schemeClr val="accent1"/>
                </a:solidFill>
              </a:rPr>
              <a:t> </a:t>
            </a:r>
            <a:r>
              <a:rPr lang="pt-PT" sz="2400" b="1" u="sng" dirty="0" err="1">
                <a:solidFill>
                  <a:schemeClr val="accent1"/>
                </a:solidFill>
              </a:rPr>
              <a:t>years</a:t>
            </a:r>
            <a:r>
              <a:rPr lang="pt-PT" sz="2400" b="1" u="sng" dirty="0">
                <a:solidFill>
                  <a:schemeClr val="accent1"/>
                </a:solidFill>
              </a:rPr>
              <a:t> 2023 &amp; 2024</a:t>
            </a:r>
          </a:p>
          <a:p>
            <a:pPr marL="342900" indent="-342900">
              <a:buAutoNum type="arabicPeriod"/>
            </a:pPr>
            <a:endParaRPr lang="pt-PT" sz="2400" b="1" dirty="0"/>
          </a:p>
          <a:p>
            <a:r>
              <a:rPr lang="pt-PT" sz="2400" dirty="0" err="1"/>
              <a:t>Chirstmas</a:t>
            </a:r>
            <a:r>
              <a:rPr lang="pt-PT" sz="2400" dirty="0"/>
              <a:t> in </a:t>
            </a:r>
            <a:r>
              <a:rPr lang="pt-PT" sz="2400" dirty="0" err="1"/>
              <a:t>Europe</a:t>
            </a:r>
            <a:r>
              <a:rPr lang="pt-PT" sz="2400" dirty="0"/>
              <a:t> 2023	 | </a:t>
            </a:r>
            <a:r>
              <a:rPr lang="pt-PT" sz="2400" dirty="0" err="1"/>
              <a:t>Klaipeda</a:t>
            </a:r>
            <a:r>
              <a:rPr lang="pt-PT" sz="2400" dirty="0"/>
              <a:t> (</a:t>
            </a:r>
            <a:r>
              <a:rPr lang="pt-PT" sz="2400" dirty="0" err="1"/>
              <a:t>Lithuania</a:t>
            </a:r>
            <a:r>
              <a:rPr lang="pt-PT" sz="2400" dirty="0"/>
              <a:t>)  	| 3 to 8 </a:t>
            </a:r>
            <a:r>
              <a:rPr lang="pt-PT" sz="2400" dirty="0" err="1"/>
              <a:t>December</a:t>
            </a:r>
            <a:endParaRPr lang="pt-PT" sz="2400" dirty="0"/>
          </a:p>
          <a:p>
            <a:endParaRPr lang="pt-PT" sz="2400" dirty="0"/>
          </a:p>
          <a:p>
            <a:r>
              <a:rPr lang="pt-PT" sz="2400" dirty="0"/>
              <a:t>HEG </a:t>
            </a:r>
            <a:r>
              <a:rPr lang="pt-PT" sz="2400" dirty="0" err="1"/>
              <a:t>Seminar</a:t>
            </a:r>
            <a:r>
              <a:rPr lang="pt-PT" sz="2400" dirty="0"/>
              <a:t> 2024 		| </a:t>
            </a:r>
            <a:r>
              <a:rPr lang="pt-PT" sz="2400" dirty="0" err="1"/>
              <a:t>Maribor</a:t>
            </a:r>
            <a:r>
              <a:rPr lang="pt-PT" sz="2400" dirty="0"/>
              <a:t> (</a:t>
            </a:r>
            <a:r>
              <a:rPr lang="pt-PT" sz="2400" dirty="0" err="1"/>
              <a:t>Slovenia</a:t>
            </a:r>
            <a:r>
              <a:rPr lang="pt-PT" sz="2400" dirty="0"/>
              <a:t>) 		| </a:t>
            </a:r>
            <a:r>
              <a:rPr lang="pt-PT" sz="2400" dirty="0" err="1"/>
              <a:t>May</a:t>
            </a:r>
            <a:endParaRPr lang="pt-PT" sz="2400" dirty="0"/>
          </a:p>
          <a:p>
            <a:endParaRPr lang="pt-PT" sz="2400" dirty="0"/>
          </a:p>
          <a:p>
            <a:r>
              <a:rPr lang="pt-PT" sz="2400" dirty="0" err="1"/>
              <a:t>Youth</a:t>
            </a:r>
            <a:r>
              <a:rPr lang="pt-PT" sz="2400" dirty="0"/>
              <a:t> </a:t>
            </a:r>
            <a:r>
              <a:rPr lang="pt-PT" sz="2400" dirty="0" err="1"/>
              <a:t>Parliament</a:t>
            </a:r>
            <a:r>
              <a:rPr lang="pt-PT" sz="2400" dirty="0"/>
              <a:t> 2024	| Ferrara (</a:t>
            </a:r>
            <a:r>
              <a:rPr lang="pt-PT" sz="2400" dirty="0" err="1"/>
              <a:t>Italy</a:t>
            </a:r>
            <a:r>
              <a:rPr lang="pt-PT" sz="2400" dirty="0"/>
              <a:t>) 		| 8 to 13 </a:t>
            </a:r>
            <a:r>
              <a:rPr lang="pt-PT" sz="2400" dirty="0" err="1"/>
              <a:t>April</a:t>
            </a:r>
            <a:endParaRPr lang="pt-PT" sz="2400" dirty="0"/>
          </a:p>
          <a:p>
            <a:endParaRPr lang="pt-PT" sz="2400" dirty="0"/>
          </a:p>
          <a:p>
            <a:r>
              <a:rPr lang="pt-PT" sz="2400" dirty="0" err="1"/>
              <a:t>Annual</a:t>
            </a:r>
            <a:r>
              <a:rPr lang="pt-PT" sz="2400" dirty="0"/>
              <a:t> Conference 2024 	| Riga (</a:t>
            </a:r>
            <a:r>
              <a:rPr lang="pt-PT" sz="2400" dirty="0" err="1"/>
              <a:t>Lativa</a:t>
            </a:r>
            <a:r>
              <a:rPr lang="pt-PT" sz="2400" dirty="0"/>
              <a:t>) 			| 4 to 9 </a:t>
            </a:r>
            <a:r>
              <a:rPr lang="pt-PT" sz="2400" dirty="0" err="1"/>
              <a:t>November</a:t>
            </a:r>
            <a:endParaRPr lang="pt-PT" sz="2400" dirty="0"/>
          </a:p>
          <a:p>
            <a:endParaRPr lang="pt-PT" sz="2400" dirty="0"/>
          </a:p>
        </p:txBody>
      </p:sp>
      <p:pic>
        <p:nvPicPr>
          <p:cNvPr id="1026" name="Picture 2" descr="AEHT logo">
            <a:extLst>
              <a:ext uri="{FF2B5EF4-FFF2-40B4-BE49-F238E27FC236}">
                <a16:creationId xmlns:a16="http://schemas.microsoft.com/office/drawing/2014/main" id="{1CC8DAA3-DAA2-5782-3381-61A0BB69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02909"/>
            <a:ext cx="2428195" cy="19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9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43B58B-E9C4-898E-74CE-E9707A90B18D}"/>
              </a:ext>
            </a:extLst>
          </p:cNvPr>
          <p:cNvSpPr txBox="1"/>
          <p:nvPr/>
        </p:nvSpPr>
        <p:spPr>
          <a:xfrm>
            <a:off x="3076575" y="635734"/>
            <a:ext cx="8553450" cy="43396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t-PT" sz="2000" dirty="0"/>
          </a:p>
          <a:p>
            <a:r>
              <a:rPr lang="pt-PT" sz="3200" b="1" u="sng" dirty="0" err="1">
                <a:solidFill>
                  <a:schemeClr val="accent1"/>
                </a:solidFill>
              </a:rPr>
              <a:t>Fixed</a:t>
            </a:r>
            <a:r>
              <a:rPr lang="pt-PT" sz="3200" b="1" u="sng" dirty="0">
                <a:solidFill>
                  <a:schemeClr val="accent1"/>
                </a:solidFill>
              </a:rPr>
              <a:t> </a:t>
            </a:r>
            <a:r>
              <a:rPr lang="pt-PT" sz="3200" b="1" u="sng" dirty="0" err="1">
                <a:solidFill>
                  <a:schemeClr val="accent1"/>
                </a:solidFill>
              </a:rPr>
              <a:t>Events</a:t>
            </a:r>
            <a:r>
              <a:rPr lang="pt-PT" sz="3200" b="1" u="sng" dirty="0">
                <a:solidFill>
                  <a:schemeClr val="accent1"/>
                </a:solidFill>
              </a:rPr>
              <a:t> </a:t>
            </a:r>
            <a:r>
              <a:rPr lang="pt-PT" sz="3200" b="1" u="sng" dirty="0" err="1">
                <a:solidFill>
                  <a:schemeClr val="accent1"/>
                </a:solidFill>
              </a:rPr>
              <a:t>Proposals</a:t>
            </a:r>
            <a:r>
              <a:rPr lang="pt-PT" sz="3200" b="1" u="sng" dirty="0">
                <a:solidFill>
                  <a:schemeClr val="accent1"/>
                </a:solidFill>
              </a:rPr>
              <a:t> for 2025 </a:t>
            </a:r>
          </a:p>
          <a:p>
            <a:endParaRPr lang="pt-PT" sz="3200" dirty="0"/>
          </a:p>
          <a:p>
            <a:endParaRPr lang="pt-PT" sz="2400" dirty="0"/>
          </a:p>
          <a:p>
            <a:r>
              <a:rPr lang="pt-PT" sz="2400" dirty="0"/>
              <a:t>Christmas in </a:t>
            </a:r>
            <a:r>
              <a:rPr lang="pt-PT" sz="2400" dirty="0" err="1"/>
              <a:t>Europe</a:t>
            </a:r>
            <a:r>
              <a:rPr lang="pt-PT" sz="2400" dirty="0"/>
              <a:t> 2025	 | ? </a:t>
            </a:r>
            <a:r>
              <a:rPr lang="pt-PT" sz="2400" dirty="0" err="1"/>
              <a:t>Cyprus</a:t>
            </a:r>
            <a:r>
              <a:rPr lang="pt-PT" sz="2400" dirty="0"/>
              <a:t>  	| 1 to 6 </a:t>
            </a:r>
            <a:r>
              <a:rPr lang="pt-PT" sz="2400" dirty="0" err="1"/>
              <a:t>December</a:t>
            </a:r>
            <a:r>
              <a:rPr lang="pt-PT" sz="2400" dirty="0"/>
              <a:t> (?)</a:t>
            </a:r>
          </a:p>
          <a:p>
            <a:endParaRPr lang="pt-PT" sz="2400" dirty="0"/>
          </a:p>
          <a:p>
            <a:r>
              <a:rPr lang="pt-PT" sz="2400" dirty="0"/>
              <a:t>HEG </a:t>
            </a:r>
            <a:r>
              <a:rPr lang="pt-PT" sz="2400" dirty="0" err="1"/>
              <a:t>Seminar</a:t>
            </a:r>
            <a:r>
              <a:rPr lang="pt-PT" sz="2400" dirty="0"/>
              <a:t> 2025 		| ?		| </a:t>
            </a:r>
            <a:r>
              <a:rPr lang="pt-PT" sz="2400" dirty="0" err="1"/>
              <a:t>May</a:t>
            </a:r>
            <a:r>
              <a:rPr lang="pt-PT" sz="2400" dirty="0"/>
              <a:t> </a:t>
            </a:r>
          </a:p>
          <a:p>
            <a:endParaRPr lang="pt-PT" sz="2400" dirty="0"/>
          </a:p>
          <a:p>
            <a:r>
              <a:rPr lang="pt-PT" sz="2400" dirty="0" err="1"/>
              <a:t>Youth</a:t>
            </a:r>
            <a:r>
              <a:rPr lang="pt-PT" sz="2400" dirty="0"/>
              <a:t> </a:t>
            </a:r>
            <a:r>
              <a:rPr lang="pt-PT" sz="2400" dirty="0" err="1"/>
              <a:t>Parliament</a:t>
            </a:r>
            <a:r>
              <a:rPr lang="pt-PT" sz="2400" dirty="0"/>
              <a:t> 2025	| </a:t>
            </a:r>
            <a:r>
              <a:rPr lang="pt-PT" sz="2400" dirty="0" err="1"/>
              <a:t>Ireland</a:t>
            </a:r>
            <a:r>
              <a:rPr lang="pt-PT" sz="2400" dirty="0"/>
              <a:t> (?) 	| ?</a:t>
            </a:r>
          </a:p>
          <a:p>
            <a:endParaRPr lang="pt-PT" sz="2400" dirty="0"/>
          </a:p>
          <a:p>
            <a:r>
              <a:rPr lang="pt-PT" sz="2400" dirty="0" err="1"/>
              <a:t>Annual</a:t>
            </a:r>
            <a:r>
              <a:rPr lang="pt-PT" sz="2400" dirty="0"/>
              <a:t> Conference 2025 	| ?		| ?</a:t>
            </a:r>
          </a:p>
        </p:txBody>
      </p:sp>
      <p:pic>
        <p:nvPicPr>
          <p:cNvPr id="1026" name="Picture 2" descr="AEHT logo">
            <a:extLst>
              <a:ext uri="{FF2B5EF4-FFF2-40B4-BE49-F238E27FC236}">
                <a16:creationId xmlns:a16="http://schemas.microsoft.com/office/drawing/2014/main" id="{1CC8DAA3-DAA2-5782-3381-61A0BB69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0" y="369034"/>
            <a:ext cx="2428195" cy="19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22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509</Words>
  <Application>Microsoft Office PowerPoint</Application>
  <PresentationFormat>Ecrã Panorâmico</PresentationFormat>
  <Paragraphs>112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Webinar Reconnect with students in the post-pandemic period  -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Lima</dc:creator>
  <cp:lastModifiedBy>Ana Paula Pais</cp:lastModifiedBy>
  <cp:revision>4</cp:revision>
  <dcterms:created xsi:type="dcterms:W3CDTF">2023-11-07T16:58:39Z</dcterms:created>
  <dcterms:modified xsi:type="dcterms:W3CDTF">2023-11-07T21:10:47Z</dcterms:modified>
</cp:coreProperties>
</file>